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30"/>
  </p:notesMasterIdLst>
  <p:sldIdLst>
    <p:sldId id="256" r:id="rId2"/>
    <p:sldId id="279" r:id="rId3"/>
    <p:sldId id="280" r:id="rId4"/>
    <p:sldId id="281" r:id="rId5"/>
    <p:sldId id="290" r:id="rId6"/>
    <p:sldId id="262" r:id="rId7"/>
    <p:sldId id="263" r:id="rId8"/>
    <p:sldId id="264" r:id="rId9"/>
    <p:sldId id="267" r:id="rId10"/>
    <p:sldId id="265" r:id="rId11"/>
    <p:sldId id="266" r:id="rId12"/>
    <p:sldId id="258" r:id="rId13"/>
    <p:sldId id="285" r:id="rId14"/>
    <p:sldId id="284" r:id="rId15"/>
    <p:sldId id="269" r:id="rId16"/>
    <p:sldId id="270" r:id="rId17"/>
    <p:sldId id="271" r:id="rId18"/>
    <p:sldId id="273" r:id="rId19"/>
    <p:sldId id="296" r:id="rId20"/>
    <p:sldId id="275" r:id="rId21"/>
    <p:sldId id="276" r:id="rId22"/>
    <p:sldId id="293" r:id="rId23"/>
    <p:sldId id="295" r:id="rId24"/>
    <p:sldId id="294" r:id="rId25"/>
    <p:sldId id="286" r:id="rId26"/>
    <p:sldId id="287" r:id="rId27"/>
    <p:sldId id="292" r:id="rId28"/>
    <p:sldId id="291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mbria Math" panose="02040503050406030204" pitchFamily="18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7E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4676" autoAdjust="0"/>
  </p:normalViewPr>
  <p:slideViewPr>
    <p:cSldViewPr>
      <p:cViewPr varScale="1">
        <p:scale>
          <a:sx n="102" d="100"/>
          <a:sy n="102" d="100"/>
        </p:scale>
        <p:origin x="1184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C6CC4-5572-4311-BB16-1FEBE2DCD1A0}" type="datetimeFigureOut">
              <a:rPr lang="en-US" smtClean="0"/>
              <a:t>7/31/2014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F9FDE-32AC-4480-B0F4-3CDC434AB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21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F9FDE-32AC-4480-B0F4-3CDC434AB1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26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E541-9C6D-4C41-AF39-A616E23BF80A}" type="datetime1">
              <a:rPr lang="en-US" smtClean="0"/>
              <a:t>7/31/2014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10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9917-3FFA-4193-A76C-F6A4A831E802}" type="datetime1">
              <a:rPr lang="en-US" smtClean="0"/>
              <a:t>7/31/2014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693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5FA1-6E5B-450C-BEF7-18DAB4302452}" type="datetime1">
              <a:rPr lang="en-US" smtClean="0"/>
              <a:t>7/31/2014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57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607CB-4409-45EA-B042-F453A92BD3AD}" type="datetime1">
              <a:rPr lang="en-US" smtClean="0"/>
              <a:t>7/31/2014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033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2A94-8810-4DD3-8A91-F1B1D0174191}" type="datetime1">
              <a:rPr lang="en-US" smtClean="0"/>
              <a:t>7/31/2014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3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15AE-E3A9-45A3-A1AE-DB528E6327BA}" type="datetime1">
              <a:rPr lang="en-US" smtClean="0"/>
              <a:t>7/31/2014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51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777D-A5BD-4CD7-B091-3759F15A8157}" type="datetime1">
              <a:rPr lang="en-US" smtClean="0"/>
              <a:t>7/31/2014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8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AF82-546B-4601-A510-5C50DBCFAD30}" type="datetime1">
              <a:rPr lang="en-US" smtClean="0"/>
              <a:t>7/31/2014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40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1787-5967-4ED8-8059-3CF81406D7A6}" type="datetime1">
              <a:rPr lang="en-US" smtClean="0"/>
              <a:t>7/31/2014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08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59A2A-A224-47B6-BB0B-71EDF125EF54}" type="datetime1">
              <a:rPr lang="en-US" smtClean="0"/>
              <a:t>7/31/2014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89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69275-2A4C-4625-A17D-AB2628C77122}" type="datetime1">
              <a:rPr lang="en-US" smtClean="0"/>
              <a:t>7/31/2014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88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344DE-89CF-4813-820E-B81E14583E16}" type="datetime1">
              <a:rPr lang="en-US" smtClean="0"/>
              <a:t>7/31/2014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897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4126E-2C88-4965-BD1F-4F682D70E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336" y="6147594"/>
            <a:ext cx="1496294" cy="65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47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340768"/>
            <a:ext cx="8856984" cy="1470025"/>
          </a:xfrm>
        </p:spPr>
        <p:txBody>
          <a:bodyPr>
            <a:noAutofit/>
          </a:bodyPr>
          <a:lstStyle/>
          <a:p>
            <a:r>
              <a:rPr lang="en-US" sz="3000" b="1" dirty="0" err="1">
                <a:solidFill>
                  <a:schemeClr val="tx2"/>
                </a:solidFill>
              </a:rPr>
              <a:t>Kinodynamic</a:t>
            </a:r>
            <a:r>
              <a:rPr lang="en-US" sz="3000" b="1" dirty="0">
                <a:solidFill>
                  <a:schemeClr val="tx2"/>
                </a:solidFill>
              </a:rPr>
              <a:t> </a:t>
            </a:r>
            <a:r>
              <a:rPr lang="en-US" sz="3000" b="1" dirty="0" smtClean="0">
                <a:solidFill>
                  <a:schemeClr val="tx2"/>
                </a:solidFill>
              </a:rPr>
              <a:t>RRTs</a:t>
            </a:r>
            <a:br>
              <a:rPr lang="en-US" sz="3000" b="1" dirty="0" smtClean="0">
                <a:solidFill>
                  <a:schemeClr val="tx2"/>
                </a:solidFill>
              </a:rPr>
            </a:br>
            <a:r>
              <a:rPr lang="en-US" sz="3000" b="1" dirty="0" smtClean="0">
                <a:solidFill>
                  <a:schemeClr val="tx2"/>
                </a:solidFill>
              </a:rPr>
              <a:t>with </a:t>
            </a:r>
            <a:r>
              <a:rPr lang="en-US" sz="3000" b="1" dirty="0">
                <a:solidFill>
                  <a:schemeClr val="tx2"/>
                </a:solidFill>
              </a:rPr>
              <a:t>Fixed Time Step </a:t>
            </a:r>
            <a:r>
              <a:rPr lang="en-US" sz="3000" b="1" dirty="0" smtClean="0">
                <a:solidFill>
                  <a:schemeClr val="tx2"/>
                </a:solidFill>
              </a:rPr>
              <a:t>and Best-Input Extension</a:t>
            </a:r>
            <a:br>
              <a:rPr lang="en-US" sz="3000" b="1" dirty="0" smtClean="0">
                <a:solidFill>
                  <a:schemeClr val="tx2"/>
                </a:solidFill>
              </a:rPr>
            </a:br>
            <a:r>
              <a:rPr lang="en-US" sz="3000" b="1" dirty="0" smtClean="0">
                <a:solidFill>
                  <a:schemeClr val="tx2"/>
                </a:solidFill>
              </a:rPr>
              <a:t>Are </a:t>
            </a:r>
            <a:r>
              <a:rPr lang="en-US" sz="3000" b="1" dirty="0">
                <a:solidFill>
                  <a:schemeClr val="tx2"/>
                </a:solidFill>
              </a:rPr>
              <a:t>Not Probabilistically Complete</a:t>
            </a:r>
            <a:endParaRPr lang="en-US" sz="30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620616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Tobias Kunz, Mike Stilman</a:t>
            </a:r>
          </a:p>
        </p:txBody>
      </p:sp>
      <p:pic>
        <p:nvPicPr>
          <p:cNvPr id="3074" name="Picture 2" descr="http://www.gatech.edu/comm/toolbox/sites/gatech.edu.comm.toolbox/files/assets/Georgia-Tech-874+Bla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9" y="5767023"/>
            <a:ext cx="2377547" cy="104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33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363272" cy="6552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“This algorithm is </a:t>
            </a:r>
            <a:r>
              <a:rPr lang="en-US" sz="2400" dirty="0"/>
              <a:t>proven to be complete in </a:t>
            </a:r>
            <a:r>
              <a:rPr lang="en-US" sz="2400" dirty="0" smtClean="0"/>
              <a:t>the probabilistic sense.”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– </a:t>
            </a:r>
            <a:r>
              <a:rPr lang="en-US" sz="2000" i="1" dirty="0" err="1" smtClean="0">
                <a:solidFill>
                  <a:schemeClr val="tx2"/>
                </a:solidFill>
              </a:rPr>
              <a:t>Goerzen</a:t>
            </a:r>
            <a:r>
              <a:rPr lang="en-US" sz="2000" i="1" dirty="0">
                <a:solidFill>
                  <a:schemeClr val="tx2"/>
                </a:solidFill>
              </a:rPr>
              <a:t> et al., </a:t>
            </a:r>
            <a:r>
              <a:rPr lang="en-US" sz="2000" i="1" dirty="0" smtClean="0">
                <a:solidFill>
                  <a:schemeClr val="tx2"/>
                </a:solidFill>
              </a:rPr>
              <a:t>Journal </a:t>
            </a:r>
            <a:r>
              <a:rPr lang="en-US" sz="2000" i="1" dirty="0">
                <a:solidFill>
                  <a:schemeClr val="tx2"/>
                </a:solidFill>
              </a:rPr>
              <a:t>of Intelligent and Robotic </a:t>
            </a:r>
            <a:r>
              <a:rPr lang="en-US" sz="2000" i="1" dirty="0" smtClean="0">
                <a:solidFill>
                  <a:schemeClr val="tx2"/>
                </a:solidFill>
              </a:rPr>
              <a:t>Systems, 2010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“Under </a:t>
            </a:r>
            <a:r>
              <a:rPr lang="en-US" sz="2400" dirty="0"/>
              <a:t>appropriate technical conditions, the </a:t>
            </a:r>
            <a:r>
              <a:rPr lang="en-US" sz="2400" dirty="0" smtClean="0"/>
              <a:t>RRT algorithm </a:t>
            </a:r>
            <a:r>
              <a:rPr lang="en-US" sz="2400" dirty="0"/>
              <a:t>has been proven probabilistically </a:t>
            </a:r>
            <a:r>
              <a:rPr lang="en-US" sz="2400" dirty="0" smtClean="0"/>
              <a:t>complete.”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– </a:t>
            </a:r>
            <a:r>
              <a:rPr lang="en-US" sz="2000" i="1" dirty="0" err="1" smtClean="0">
                <a:solidFill>
                  <a:schemeClr val="tx2"/>
                </a:solidFill>
              </a:rPr>
              <a:t>Frazzoli</a:t>
            </a:r>
            <a:r>
              <a:rPr lang="en-US" sz="2000" i="1" dirty="0">
                <a:solidFill>
                  <a:schemeClr val="tx2"/>
                </a:solidFill>
              </a:rPr>
              <a:t> et al., Journal of Guidance, Control, and </a:t>
            </a:r>
            <a:r>
              <a:rPr lang="en-US" sz="2000" i="1" dirty="0" smtClean="0">
                <a:solidFill>
                  <a:schemeClr val="tx2"/>
                </a:solidFill>
              </a:rPr>
              <a:t>Dynamics, 2002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“</a:t>
            </a:r>
            <a:r>
              <a:rPr lang="en-US" sz="2400" dirty="0"/>
              <a:t>It has been shown that, for a controllable system, the RRT will ultimately cover the entire state space as the number of sample points goes to infinity.”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</a:rPr>
              <a:t>– </a:t>
            </a:r>
            <a:r>
              <a:rPr lang="en-US" sz="2000" i="1" dirty="0">
                <a:solidFill>
                  <a:schemeClr val="tx2"/>
                </a:solidFill>
              </a:rPr>
              <a:t>Esposito et al., WAFR, 2004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“Randomized approaches are understood to be probabilistically complete.”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</a:rPr>
              <a:t>– </a:t>
            </a:r>
            <a:r>
              <a:rPr lang="en-US" sz="2000" i="1" dirty="0">
                <a:solidFill>
                  <a:schemeClr val="tx2"/>
                </a:solidFill>
              </a:rPr>
              <a:t>Zucker et al., Int. Journal of Robotics Research, </a:t>
            </a:r>
            <a:r>
              <a:rPr lang="en-US" sz="2000" i="1" dirty="0" smtClean="0">
                <a:solidFill>
                  <a:schemeClr val="tx2"/>
                </a:solidFill>
              </a:rPr>
              <a:t>2010</a:t>
            </a:r>
            <a:endParaRPr lang="en-US" sz="20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4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200" dirty="0" smtClean="0"/>
              <a:t>Not all RRTs </a:t>
            </a:r>
            <a:r>
              <a:rPr lang="en-US" sz="3200" dirty="0" smtClean="0"/>
              <a:t>are probabilistically complete.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54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Completeness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probability </a:t>
            </a:r>
            <a:r>
              <a:rPr lang="en-US" dirty="0"/>
              <a:t>that an </a:t>
            </a:r>
            <a:r>
              <a:rPr lang="en-US" dirty="0" smtClean="0"/>
              <a:t>existing solution </a:t>
            </a:r>
            <a:r>
              <a:rPr lang="en-US" dirty="0"/>
              <a:t>is found converges to 1 as the number of iterations grows to </a:t>
            </a:r>
            <a:r>
              <a:rPr lang="en-US" dirty="0" smtClean="0"/>
              <a:t>infinity.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4</a:t>
            </a:fld>
            <a:endParaRPr lang="en-US" dirty="0"/>
          </a:p>
        </p:txBody>
      </p:sp>
      <p:pic>
        <p:nvPicPr>
          <p:cNvPr id="1026" name="Picture 2" descr="http://upload.wikimedia.org/wikipedia/commons/f/f1/Monkey-typ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887934"/>
            <a:ext cx="3878759" cy="218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8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Definition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5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2687"/>
                <a:ext cx="8229600" cy="5108642"/>
              </a:xfrm>
            </p:spPr>
            <p:txBody>
              <a:bodyPr>
                <a:normAutofit lnSpcReduction="10000"/>
              </a:bodyPr>
              <a:lstStyle/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 smtClean="0">
                    <a:solidFill>
                      <a:schemeClr val="tx1"/>
                    </a:solidFill>
                  </a:rPr>
                  <a:t>		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 smtClean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init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𝑋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goal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	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</m:d>
                  </m:oMath>
                </a14:m>
                <a:r>
                  <a:rPr lang="en-US" sz="2400" b="1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/>
                </a:r>
                <a:br>
                  <a:rPr lang="en-US" sz="2400" b="1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</a:br>
                <a:r>
                  <a:rPr lang="en-US" sz="2400" b="1" i="1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 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free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⊆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sz="24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sz="2400" i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457200" lvl="1" indent="0">
                  <a:lnSpc>
                    <a:spcPct val="120000"/>
                  </a:lnSpc>
                  <a:buNone/>
                </a:pPr>
                <a:endParaRPr lang="en-US" dirty="0" smtClean="0"/>
              </a:p>
              <a:p>
                <a:pPr marL="457200" lvl="1" indent="0">
                  <a:lnSpc>
                    <a:spcPct val="120000"/>
                  </a:lnSpc>
                  <a:buNone/>
                </a:pPr>
                <a:endParaRPr lang="en-US" dirty="0"/>
              </a:p>
              <a:p>
                <a:pPr>
                  <a:lnSpc>
                    <a:spcPct val="120000"/>
                  </a:lnSpc>
                </a:pPr>
                <a:r>
                  <a:rPr lang="en-US" dirty="0" smtClean="0"/>
                  <a:t>Hard even without obstacles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2687"/>
                <a:ext cx="8229600" cy="5108642"/>
              </a:xfrm>
              <a:blipFill rotWithShape="0">
                <a:blip r:embed="rId2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4973376" y="2297588"/>
            <a:ext cx="3703080" cy="2605900"/>
            <a:chOff x="4636654" y="2297588"/>
            <a:chExt cx="3703080" cy="2605900"/>
          </a:xfrm>
        </p:grpSpPr>
        <p:grpSp>
          <p:nvGrpSpPr>
            <p:cNvPr id="5" name="Group 4"/>
            <p:cNvGrpSpPr/>
            <p:nvPr/>
          </p:nvGrpSpPr>
          <p:grpSpPr>
            <a:xfrm>
              <a:off x="5455160" y="2297588"/>
              <a:ext cx="2693024" cy="1965242"/>
              <a:chOff x="3827207" y="2351687"/>
              <a:chExt cx="3571991" cy="2606665"/>
            </a:xfrm>
          </p:grpSpPr>
          <p:sp>
            <p:nvSpPr>
              <p:cNvPr id="6" name="Freeform 5"/>
              <p:cNvSpPr/>
              <p:nvPr/>
            </p:nvSpPr>
            <p:spPr>
              <a:xfrm>
                <a:off x="4771584" y="2583962"/>
                <a:ext cx="2115483" cy="2374390"/>
              </a:xfrm>
              <a:custGeom>
                <a:avLst/>
                <a:gdLst>
                  <a:gd name="connsiteX0" fmla="*/ 190796 w 2171049"/>
                  <a:gd name="connsiteY0" fmla="*/ 1218714 h 2815638"/>
                  <a:gd name="connsiteX1" fmla="*/ 1164190 w 2171049"/>
                  <a:gd name="connsiteY1" fmla="*/ 83089 h 2815638"/>
                  <a:gd name="connsiteX2" fmla="*/ 2100712 w 2171049"/>
                  <a:gd name="connsiteY2" fmla="*/ 186327 h 2815638"/>
                  <a:gd name="connsiteX3" fmla="*/ 2019596 w 2171049"/>
                  <a:gd name="connsiteY3" fmla="*/ 982740 h 2815638"/>
                  <a:gd name="connsiteX4" fmla="*/ 1348544 w 2171049"/>
                  <a:gd name="connsiteY4" fmla="*/ 1373572 h 2815638"/>
                  <a:gd name="connsiteX5" fmla="*/ 1090448 w 2171049"/>
                  <a:gd name="connsiteY5" fmla="*/ 1808650 h 2815638"/>
                  <a:gd name="connsiteX6" fmla="*/ 1296925 w 2171049"/>
                  <a:gd name="connsiteY6" fmla="*/ 2398585 h 2815638"/>
                  <a:gd name="connsiteX7" fmla="*/ 677493 w 2171049"/>
                  <a:gd name="connsiteY7" fmla="*/ 2811540 h 2815638"/>
                  <a:gd name="connsiteX8" fmla="*/ 294035 w 2171049"/>
                  <a:gd name="connsiteY8" fmla="*/ 2147863 h 2815638"/>
                  <a:gd name="connsiteX9" fmla="*/ 6441 w 2171049"/>
                  <a:gd name="connsiteY9" fmla="*/ 1528430 h 2815638"/>
                  <a:gd name="connsiteX10" fmla="*/ 190796 w 2171049"/>
                  <a:gd name="connsiteY10" fmla="*/ 1218714 h 2815638"/>
                  <a:gd name="connsiteX0" fmla="*/ 148903 w 2129156"/>
                  <a:gd name="connsiteY0" fmla="*/ 1218714 h 2815638"/>
                  <a:gd name="connsiteX1" fmla="*/ 1122297 w 2129156"/>
                  <a:gd name="connsiteY1" fmla="*/ 83089 h 2815638"/>
                  <a:gd name="connsiteX2" fmla="*/ 2058819 w 2129156"/>
                  <a:gd name="connsiteY2" fmla="*/ 186327 h 2815638"/>
                  <a:gd name="connsiteX3" fmla="*/ 1977703 w 2129156"/>
                  <a:gd name="connsiteY3" fmla="*/ 982740 h 2815638"/>
                  <a:gd name="connsiteX4" fmla="*/ 1306651 w 2129156"/>
                  <a:gd name="connsiteY4" fmla="*/ 1373572 h 2815638"/>
                  <a:gd name="connsiteX5" fmla="*/ 1048555 w 2129156"/>
                  <a:gd name="connsiteY5" fmla="*/ 1808650 h 2815638"/>
                  <a:gd name="connsiteX6" fmla="*/ 1255032 w 2129156"/>
                  <a:gd name="connsiteY6" fmla="*/ 2398585 h 2815638"/>
                  <a:gd name="connsiteX7" fmla="*/ 635600 w 2129156"/>
                  <a:gd name="connsiteY7" fmla="*/ 2811540 h 2815638"/>
                  <a:gd name="connsiteX8" fmla="*/ 252142 w 2129156"/>
                  <a:gd name="connsiteY8" fmla="*/ 2147863 h 2815638"/>
                  <a:gd name="connsiteX9" fmla="*/ 14391 w 2129156"/>
                  <a:gd name="connsiteY9" fmla="*/ 1528430 h 2815638"/>
                  <a:gd name="connsiteX10" fmla="*/ 148903 w 2129156"/>
                  <a:gd name="connsiteY10" fmla="*/ 1218714 h 2815638"/>
                  <a:gd name="connsiteX0" fmla="*/ 309681 w 2115484"/>
                  <a:gd name="connsiteY0" fmla="*/ 942134 h 2796579"/>
                  <a:gd name="connsiteX1" fmla="*/ 1108625 w 2115484"/>
                  <a:gd name="connsiteY1" fmla="*/ 64030 h 2796579"/>
                  <a:gd name="connsiteX2" fmla="*/ 2045147 w 2115484"/>
                  <a:gd name="connsiteY2" fmla="*/ 167268 h 2796579"/>
                  <a:gd name="connsiteX3" fmla="*/ 1964031 w 2115484"/>
                  <a:gd name="connsiteY3" fmla="*/ 963681 h 2796579"/>
                  <a:gd name="connsiteX4" fmla="*/ 1292979 w 2115484"/>
                  <a:gd name="connsiteY4" fmla="*/ 1354513 h 2796579"/>
                  <a:gd name="connsiteX5" fmla="*/ 1034883 w 2115484"/>
                  <a:gd name="connsiteY5" fmla="*/ 1789591 h 2796579"/>
                  <a:gd name="connsiteX6" fmla="*/ 1241360 w 2115484"/>
                  <a:gd name="connsiteY6" fmla="*/ 2379526 h 2796579"/>
                  <a:gd name="connsiteX7" fmla="*/ 621928 w 2115484"/>
                  <a:gd name="connsiteY7" fmla="*/ 2792481 h 2796579"/>
                  <a:gd name="connsiteX8" fmla="*/ 238470 w 2115484"/>
                  <a:gd name="connsiteY8" fmla="*/ 2128804 h 2796579"/>
                  <a:gd name="connsiteX9" fmla="*/ 719 w 2115484"/>
                  <a:gd name="connsiteY9" fmla="*/ 1509371 h 2796579"/>
                  <a:gd name="connsiteX10" fmla="*/ 309681 w 2115484"/>
                  <a:gd name="connsiteY10" fmla="*/ 942134 h 2796579"/>
                  <a:gd name="connsiteX0" fmla="*/ 309680 w 2115483"/>
                  <a:gd name="connsiteY0" fmla="*/ 942134 h 2436700"/>
                  <a:gd name="connsiteX1" fmla="*/ 1108624 w 2115483"/>
                  <a:gd name="connsiteY1" fmla="*/ 64030 h 2436700"/>
                  <a:gd name="connsiteX2" fmla="*/ 2045146 w 2115483"/>
                  <a:gd name="connsiteY2" fmla="*/ 167268 h 2436700"/>
                  <a:gd name="connsiteX3" fmla="*/ 1964030 w 2115483"/>
                  <a:gd name="connsiteY3" fmla="*/ 963681 h 2436700"/>
                  <a:gd name="connsiteX4" fmla="*/ 1292978 w 2115483"/>
                  <a:gd name="connsiteY4" fmla="*/ 1354513 h 2436700"/>
                  <a:gd name="connsiteX5" fmla="*/ 1034882 w 2115483"/>
                  <a:gd name="connsiteY5" fmla="*/ 1789591 h 2436700"/>
                  <a:gd name="connsiteX6" fmla="*/ 1241359 w 2115483"/>
                  <a:gd name="connsiteY6" fmla="*/ 2379526 h 2436700"/>
                  <a:gd name="connsiteX7" fmla="*/ 704999 w 2115483"/>
                  <a:gd name="connsiteY7" fmla="*/ 2385430 h 2436700"/>
                  <a:gd name="connsiteX8" fmla="*/ 238469 w 2115483"/>
                  <a:gd name="connsiteY8" fmla="*/ 2128804 h 2436700"/>
                  <a:gd name="connsiteX9" fmla="*/ 718 w 2115483"/>
                  <a:gd name="connsiteY9" fmla="*/ 1509371 h 2436700"/>
                  <a:gd name="connsiteX10" fmla="*/ 309680 w 2115483"/>
                  <a:gd name="connsiteY10" fmla="*/ 942134 h 2436700"/>
                  <a:gd name="connsiteX0" fmla="*/ 309680 w 2115483"/>
                  <a:gd name="connsiteY0" fmla="*/ 942134 h 2386591"/>
                  <a:gd name="connsiteX1" fmla="*/ 1108624 w 2115483"/>
                  <a:gd name="connsiteY1" fmla="*/ 64030 h 2386591"/>
                  <a:gd name="connsiteX2" fmla="*/ 2045146 w 2115483"/>
                  <a:gd name="connsiteY2" fmla="*/ 167268 h 2386591"/>
                  <a:gd name="connsiteX3" fmla="*/ 1964030 w 2115483"/>
                  <a:gd name="connsiteY3" fmla="*/ 963681 h 2386591"/>
                  <a:gd name="connsiteX4" fmla="*/ 1292978 w 2115483"/>
                  <a:gd name="connsiteY4" fmla="*/ 1354513 h 2386591"/>
                  <a:gd name="connsiteX5" fmla="*/ 1034882 w 2115483"/>
                  <a:gd name="connsiteY5" fmla="*/ 1789591 h 2386591"/>
                  <a:gd name="connsiteX6" fmla="*/ 925685 w 2115483"/>
                  <a:gd name="connsiteY6" fmla="*/ 2205076 h 2386591"/>
                  <a:gd name="connsiteX7" fmla="*/ 704999 w 2115483"/>
                  <a:gd name="connsiteY7" fmla="*/ 2385430 h 2386591"/>
                  <a:gd name="connsiteX8" fmla="*/ 238469 w 2115483"/>
                  <a:gd name="connsiteY8" fmla="*/ 2128804 h 2386591"/>
                  <a:gd name="connsiteX9" fmla="*/ 718 w 2115483"/>
                  <a:gd name="connsiteY9" fmla="*/ 1509371 h 2386591"/>
                  <a:gd name="connsiteX10" fmla="*/ 309680 w 2115483"/>
                  <a:gd name="connsiteY10" fmla="*/ 942134 h 2386591"/>
                  <a:gd name="connsiteX0" fmla="*/ 309680 w 2115483"/>
                  <a:gd name="connsiteY0" fmla="*/ 942134 h 2361949"/>
                  <a:gd name="connsiteX1" fmla="*/ 1108624 w 2115483"/>
                  <a:gd name="connsiteY1" fmla="*/ 64030 h 2361949"/>
                  <a:gd name="connsiteX2" fmla="*/ 2045146 w 2115483"/>
                  <a:gd name="connsiteY2" fmla="*/ 167268 h 2361949"/>
                  <a:gd name="connsiteX3" fmla="*/ 1964030 w 2115483"/>
                  <a:gd name="connsiteY3" fmla="*/ 963681 h 2361949"/>
                  <a:gd name="connsiteX4" fmla="*/ 1292978 w 2115483"/>
                  <a:gd name="connsiteY4" fmla="*/ 1354513 h 2361949"/>
                  <a:gd name="connsiteX5" fmla="*/ 1034882 w 2115483"/>
                  <a:gd name="connsiteY5" fmla="*/ 1789591 h 2361949"/>
                  <a:gd name="connsiteX6" fmla="*/ 925685 w 2115483"/>
                  <a:gd name="connsiteY6" fmla="*/ 2205076 h 2361949"/>
                  <a:gd name="connsiteX7" fmla="*/ 729921 w 2115483"/>
                  <a:gd name="connsiteY7" fmla="*/ 2360509 h 2361949"/>
                  <a:gd name="connsiteX8" fmla="*/ 238469 w 2115483"/>
                  <a:gd name="connsiteY8" fmla="*/ 2128804 h 2361949"/>
                  <a:gd name="connsiteX9" fmla="*/ 718 w 2115483"/>
                  <a:gd name="connsiteY9" fmla="*/ 1509371 h 2361949"/>
                  <a:gd name="connsiteX10" fmla="*/ 309680 w 2115483"/>
                  <a:gd name="connsiteY10" fmla="*/ 942134 h 2361949"/>
                  <a:gd name="connsiteX0" fmla="*/ 309680 w 2115483"/>
                  <a:gd name="connsiteY0" fmla="*/ 942134 h 2374390"/>
                  <a:gd name="connsiteX1" fmla="*/ 1108624 w 2115483"/>
                  <a:gd name="connsiteY1" fmla="*/ 64030 h 2374390"/>
                  <a:gd name="connsiteX2" fmla="*/ 2045146 w 2115483"/>
                  <a:gd name="connsiteY2" fmla="*/ 167268 h 2374390"/>
                  <a:gd name="connsiteX3" fmla="*/ 1964030 w 2115483"/>
                  <a:gd name="connsiteY3" fmla="*/ 963681 h 2374390"/>
                  <a:gd name="connsiteX4" fmla="*/ 1292978 w 2115483"/>
                  <a:gd name="connsiteY4" fmla="*/ 1354513 h 2374390"/>
                  <a:gd name="connsiteX5" fmla="*/ 1034882 w 2115483"/>
                  <a:gd name="connsiteY5" fmla="*/ 1789591 h 2374390"/>
                  <a:gd name="connsiteX6" fmla="*/ 925685 w 2115483"/>
                  <a:gd name="connsiteY6" fmla="*/ 2205076 h 2374390"/>
                  <a:gd name="connsiteX7" fmla="*/ 729921 w 2115483"/>
                  <a:gd name="connsiteY7" fmla="*/ 2360509 h 2374390"/>
                  <a:gd name="connsiteX8" fmla="*/ 238469 w 2115483"/>
                  <a:gd name="connsiteY8" fmla="*/ 2128804 h 2374390"/>
                  <a:gd name="connsiteX9" fmla="*/ 718 w 2115483"/>
                  <a:gd name="connsiteY9" fmla="*/ 1509371 h 2374390"/>
                  <a:gd name="connsiteX10" fmla="*/ 309680 w 2115483"/>
                  <a:gd name="connsiteY10" fmla="*/ 942134 h 2374390"/>
                  <a:gd name="connsiteX0" fmla="*/ 309680 w 2115483"/>
                  <a:gd name="connsiteY0" fmla="*/ 942134 h 2374389"/>
                  <a:gd name="connsiteX1" fmla="*/ 1108624 w 2115483"/>
                  <a:gd name="connsiteY1" fmla="*/ 64030 h 2374389"/>
                  <a:gd name="connsiteX2" fmla="*/ 2045146 w 2115483"/>
                  <a:gd name="connsiteY2" fmla="*/ 167268 h 2374389"/>
                  <a:gd name="connsiteX3" fmla="*/ 1964030 w 2115483"/>
                  <a:gd name="connsiteY3" fmla="*/ 963681 h 2374389"/>
                  <a:gd name="connsiteX4" fmla="*/ 1292978 w 2115483"/>
                  <a:gd name="connsiteY4" fmla="*/ 1354513 h 2374389"/>
                  <a:gd name="connsiteX5" fmla="*/ 1034882 w 2115483"/>
                  <a:gd name="connsiteY5" fmla="*/ 1789591 h 2374389"/>
                  <a:gd name="connsiteX6" fmla="*/ 925685 w 2115483"/>
                  <a:gd name="connsiteY6" fmla="*/ 2205076 h 2374389"/>
                  <a:gd name="connsiteX7" fmla="*/ 729921 w 2115483"/>
                  <a:gd name="connsiteY7" fmla="*/ 2360509 h 2374389"/>
                  <a:gd name="connsiteX8" fmla="*/ 238469 w 2115483"/>
                  <a:gd name="connsiteY8" fmla="*/ 2128804 h 2374389"/>
                  <a:gd name="connsiteX9" fmla="*/ 718 w 2115483"/>
                  <a:gd name="connsiteY9" fmla="*/ 1509371 h 2374389"/>
                  <a:gd name="connsiteX10" fmla="*/ 309680 w 2115483"/>
                  <a:gd name="connsiteY10" fmla="*/ 942134 h 2374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15483" h="2374389">
                    <a:moveTo>
                      <a:pt x="309680" y="942134"/>
                    </a:moveTo>
                    <a:cubicBezTo>
                      <a:pt x="494331" y="701244"/>
                      <a:pt x="819380" y="193174"/>
                      <a:pt x="1108624" y="64030"/>
                    </a:cubicBezTo>
                    <a:cubicBezTo>
                      <a:pt x="1397868" y="-65114"/>
                      <a:pt x="1902578" y="17326"/>
                      <a:pt x="2045146" y="167268"/>
                    </a:cubicBezTo>
                    <a:cubicBezTo>
                      <a:pt x="2187714" y="317210"/>
                      <a:pt x="2089391" y="765807"/>
                      <a:pt x="1964030" y="963681"/>
                    </a:cubicBezTo>
                    <a:cubicBezTo>
                      <a:pt x="1838669" y="1161555"/>
                      <a:pt x="1447836" y="1216861"/>
                      <a:pt x="1292978" y="1354513"/>
                    </a:cubicBezTo>
                    <a:cubicBezTo>
                      <a:pt x="1138120" y="1492165"/>
                      <a:pt x="1096097" y="1647831"/>
                      <a:pt x="1034882" y="1789591"/>
                    </a:cubicBezTo>
                    <a:cubicBezTo>
                      <a:pt x="973667" y="1931351"/>
                      <a:pt x="976512" y="2109923"/>
                      <a:pt x="925685" y="2205076"/>
                    </a:cubicBezTo>
                    <a:cubicBezTo>
                      <a:pt x="874858" y="2300229"/>
                      <a:pt x="927529" y="2315072"/>
                      <a:pt x="729921" y="2360509"/>
                    </a:cubicBezTo>
                    <a:cubicBezTo>
                      <a:pt x="532313" y="2405946"/>
                      <a:pt x="350311" y="2342656"/>
                      <a:pt x="238469" y="2128804"/>
                    </a:cubicBezTo>
                    <a:cubicBezTo>
                      <a:pt x="126627" y="1914952"/>
                      <a:pt x="-11151" y="1707149"/>
                      <a:pt x="718" y="1509371"/>
                    </a:cubicBezTo>
                    <a:cubicBezTo>
                      <a:pt x="12587" y="1311593"/>
                      <a:pt x="125029" y="1183024"/>
                      <a:pt x="309680" y="942134"/>
                    </a:cubicBezTo>
                    <a:close/>
                  </a:path>
                </a:pathLst>
              </a:cu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3827207" y="2351687"/>
                <a:ext cx="3571991" cy="2269102"/>
              </a:xfrm>
              <a:custGeom>
                <a:avLst/>
                <a:gdLst>
                  <a:gd name="connsiteX0" fmla="*/ 0 w 3561736"/>
                  <a:gd name="connsiteY0" fmla="*/ 864425 h 1690335"/>
                  <a:gd name="connsiteX1" fmla="*/ 2168013 w 3561736"/>
                  <a:gd name="connsiteY1" fmla="*/ 38516 h 1690335"/>
                  <a:gd name="connsiteX2" fmla="*/ 3252020 w 3561736"/>
                  <a:gd name="connsiteY2" fmla="*/ 296612 h 1690335"/>
                  <a:gd name="connsiteX3" fmla="*/ 3561736 w 3561736"/>
                  <a:gd name="connsiteY3" fmla="*/ 1690335 h 1690335"/>
                  <a:gd name="connsiteX0" fmla="*/ 0 w 3561736"/>
                  <a:gd name="connsiteY0" fmla="*/ 914073 h 1739983"/>
                  <a:gd name="connsiteX1" fmla="*/ 2168012 w 3561736"/>
                  <a:gd name="connsiteY1" fmla="*/ 30014 h 1739983"/>
                  <a:gd name="connsiteX2" fmla="*/ 3252020 w 3561736"/>
                  <a:gd name="connsiteY2" fmla="*/ 346260 h 1739983"/>
                  <a:gd name="connsiteX3" fmla="*/ 3561736 w 3561736"/>
                  <a:gd name="connsiteY3" fmla="*/ 1739983 h 1739983"/>
                  <a:gd name="connsiteX0" fmla="*/ 0 w 3561736"/>
                  <a:gd name="connsiteY0" fmla="*/ 914073 h 1739983"/>
                  <a:gd name="connsiteX1" fmla="*/ 2168012 w 3561736"/>
                  <a:gd name="connsiteY1" fmla="*/ 30014 h 1739983"/>
                  <a:gd name="connsiteX2" fmla="*/ 3310171 w 3561736"/>
                  <a:gd name="connsiteY2" fmla="*/ 346260 h 1739983"/>
                  <a:gd name="connsiteX3" fmla="*/ 3561736 w 3561736"/>
                  <a:gd name="connsiteY3" fmla="*/ 1739983 h 1739983"/>
                  <a:gd name="connsiteX0" fmla="*/ 0 w 3561736"/>
                  <a:gd name="connsiteY0" fmla="*/ 914073 h 1739983"/>
                  <a:gd name="connsiteX1" fmla="*/ 2168012 w 3561736"/>
                  <a:gd name="connsiteY1" fmla="*/ 30014 h 1739983"/>
                  <a:gd name="connsiteX2" fmla="*/ 3310171 w 3561736"/>
                  <a:gd name="connsiteY2" fmla="*/ 346260 h 1739983"/>
                  <a:gd name="connsiteX3" fmla="*/ 3561736 w 3561736"/>
                  <a:gd name="connsiteY3" fmla="*/ 1739983 h 1739983"/>
                  <a:gd name="connsiteX0" fmla="*/ 0 w 3561736"/>
                  <a:gd name="connsiteY0" fmla="*/ 914073 h 1739983"/>
                  <a:gd name="connsiteX1" fmla="*/ 2168012 w 3561736"/>
                  <a:gd name="connsiteY1" fmla="*/ 30014 h 1739983"/>
                  <a:gd name="connsiteX2" fmla="*/ 3310171 w 3561736"/>
                  <a:gd name="connsiteY2" fmla="*/ 346260 h 1739983"/>
                  <a:gd name="connsiteX3" fmla="*/ 3561736 w 3561736"/>
                  <a:gd name="connsiteY3" fmla="*/ 1739983 h 1739983"/>
                  <a:gd name="connsiteX0" fmla="*/ 0 w 3561736"/>
                  <a:gd name="connsiteY0" fmla="*/ 936279 h 1762189"/>
                  <a:gd name="connsiteX1" fmla="*/ 2143091 w 3561736"/>
                  <a:gd name="connsiteY1" fmla="*/ 27298 h 1762189"/>
                  <a:gd name="connsiteX2" fmla="*/ 3310171 w 3561736"/>
                  <a:gd name="connsiteY2" fmla="*/ 368466 h 1762189"/>
                  <a:gd name="connsiteX3" fmla="*/ 3561736 w 3561736"/>
                  <a:gd name="connsiteY3" fmla="*/ 1762189 h 1762189"/>
                  <a:gd name="connsiteX0" fmla="*/ 0 w 3561736"/>
                  <a:gd name="connsiteY0" fmla="*/ 936279 h 1762189"/>
                  <a:gd name="connsiteX1" fmla="*/ 2143091 w 3561736"/>
                  <a:gd name="connsiteY1" fmla="*/ 27298 h 1762189"/>
                  <a:gd name="connsiteX2" fmla="*/ 3310171 w 3561736"/>
                  <a:gd name="connsiteY2" fmla="*/ 368466 h 1762189"/>
                  <a:gd name="connsiteX3" fmla="*/ 3561736 w 3561736"/>
                  <a:gd name="connsiteY3" fmla="*/ 1762189 h 1762189"/>
                  <a:gd name="connsiteX0" fmla="*/ 0 w 3561736"/>
                  <a:gd name="connsiteY0" fmla="*/ 930064 h 1755974"/>
                  <a:gd name="connsiteX1" fmla="*/ 2143091 w 3561736"/>
                  <a:gd name="connsiteY1" fmla="*/ 21083 h 1755974"/>
                  <a:gd name="connsiteX2" fmla="*/ 3310171 w 3561736"/>
                  <a:gd name="connsiteY2" fmla="*/ 362251 h 1755974"/>
                  <a:gd name="connsiteX3" fmla="*/ 3561736 w 3561736"/>
                  <a:gd name="connsiteY3" fmla="*/ 1755974 h 1755974"/>
                  <a:gd name="connsiteX0" fmla="*/ 0 w 3561736"/>
                  <a:gd name="connsiteY0" fmla="*/ 930063 h 1755973"/>
                  <a:gd name="connsiteX1" fmla="*/ 2143091 w 3561736"/>
                  <a:gd name="connsiteY1" fmla="*/ 21082 h 1755973"/>
                  <a:gd name="connsiteX2" fmla="*/ 3310171 w 3561736"/>
                  <a:gd name="connsiteY2" fmla="*/ 362250 h 1755973"/>
                  <a:gd name="connsiteX3" fmla="*/ 3561736 w 3561736"/>
                  <a:gd name="connsiteY3" fmla="*/ 1755973 h 1755973"/>
                  <a:gd name="connsiteX0" fmla="*/ 0 w 3561736"/>
                  <a:gd name="connsiteY0" fmla="*/ 930063 h 1755973"/>
                  <a:gd name="connsiteX1" fmla="*/ 2143091 w 3561736"/>
                  <a:gd name="connsiteY1" fmla="*/ 21082 h 1755973"/>
                  <a:gd name="connsiteX2" fmla="*/ 3310171 w 3561736"/>
                  <a:gd name="connsiteY2" fmla="*/ 362250 h 1755973"/>
                  <a:gd name="connsiteX3" fmla="*/ 3561736 w 3561736"/>
                  <a:gd name="connsiteY3" fmla="*/ 1755973 h 1755973"/>
                  <a:gd name="connsiteX0" fmla="*/ 0 w 3561736"/>
                  <a:gd name="connsiteY0" fmla="*/ 930063 h 1755973"/>
                  <a:gd name="connsiteX1" fmla="*/ 2143091 w 3561736"/>
                  <a:gd name="connsiteY1" fmla="*/ 21082 h 1755973"/>
                  <a:gd name="connsiteX2" fmla="*/ 3310171 w 3561736"/>
                  <a:gd name="connsiteY2" fmla="*/ 362250 h 1755973"/>
                  <a:gd name="connsiteX3" fmla="*/ 3561736 w 3561736"/>
                  <a:gd name="connsiteY3" fmla="*/ 1755973 h 1755973"/>
                  <a:gd name="connsiteX0" fmla="*/ 0 w 3561736"/>
                  <a:gd name="connsiteY0" fmla="*/ 930063 h 1755973"/>
                  <a:gd name="connsiteX1" fmla="*/ 2143091 w 3561736"/>
                  <a:gd name="connsiteY1" fmla="*/ 21082 h 1755973"/>
                  <a:gd name="connsiteX2" fmla="*/ 3310171 w 3561736"/>
                  <a:gd name="connsiteY2" fmla="*/ 362250 h 1755973"/>
                  <a:gd name="connsiteX3" fmla="*/ 3561736 w 3561736"/>
                  <a:gd name="connsiteY3" fmla="*/ 1755973 h 1755973"/>
                  <a:gd name="connsiteX0" fmla="*/ 0 w 3564884"/>
                  <a:gd name="connsiteY0" fmla="*/ 930063 h 1755973"/>
                  <a:gd name="connsiteX1" fmla="*/ 2143091 w 3564884"/>
                  <a:gd name="connsiteY1" fmla="*/ 21082 h 1755973"/>
                  <a:gd name="connsiteX2" fmla="*/ 3310171 w 3564884"/>
                  <a:gd name="connsiteY2" fmla="*/ 362250 h 1755973"/>
                  <a:gd name="connsiteX3" fmla="*/ 3561736 w 3564884"/>
                  <a:gd name="connsiteY3" fmla="*/ 1755973 h 1755973"/>
                  <a:gd name="connsiteX0" fmla="*/ 0 w 3562077"/>
                  <a:gd name="connsiteY0" fmla="*/ 930063 h 1755973"/>
                  <a:gd name="connsiteX1" fmla="*/ 2143091 w 3562077"/>
                  <a:gd name="connsiteY1" fmla="*/ 21082 h 1755973"/>
                  <a:gd name="connsiteX2" fmla="*/ 3310171 w 3562077"/>
                  <a:gd name="connsiteY2" fmla="*/ 362250 h 1755973"/>
                  <a:gd name="connsiteX3" fmla="*/ 3561736 w 3562077"/>
                  <a:gd name="connsiteY3" fmla="*/ 1755973 h 1755973"/>
                  <a:gd name="connsiteX0" fmla="*/ 0 w 3562077"/>
                  <a:gd name="connsiteY0" fmla="*/ 931652 h 1757562"/>
                  <a:gd name="connsiteX1" fmla="*/ 2143091 w 3562077"/>
                  <a:gd name="connsiteY1" fmla="*/ 22671 h 1757562"/>
                  <a:gd name="connsiteX2" fmla="*/ 3310171 w 3562077"/>
                  <a:gd name="connsiteY2" fmla="*/ 363839 h 1757562"/>
                  <a:gd name="connsiteX3" fmla="*/ 3561736 w 3562077"/>
                  <a:gd name="connsiteY3" fmla="*/ 1757562 h 1757562"/>
                  <a:gd name="connsiteX0" fmla="*/ 0 w 3563070"/>
                  <a:gd name="connsiteY0" fmla="*/ 936278 h 1762188"/>
                  <a:gd name="connsiteX1" fmla="*/ 2143091 w 3563070"/>
                  <a:gd name="connsiteY1" fmla="*/ 27297 h 1762188"/>
                  <a:gd name="connsiteX2" fmla="*/ 3310171 w 3563070"/>
                  <a:gd name="connsiteY2" fmla="*/ 368465 h 1762188"/>
                  <a:gd name="connsiteX3" fmla="*/ 3561736 w 3563070"/>
                  <a:gd name="connsiteY3" fmla="*/ 1762188 h 1762188"/>
                  <a:gd name="connsiteX0" fmla="*/ 0 w 3561736"/>
                  <a:gd name="connsiteY0" fmla="*/ 937202 h 1738191"/>
                  <a:gd name="connsiteX1" fmla="*/ 2143091 w 3561736"/>
                  <a:gd name="connsiteY1" fmla="*/ 28221 h 1738191"/>
                  <a:gd name="connsiteX2" fmla="*/ 3310171 w 3561736"/>
                  <a:gd name="connsiteY2" fmla="*/ 369389 h 1738191"/>
                  <a:gd name="connsiteX3" fmla="*/ 3561736 w 3561736"/>
                  <a:gd name="connsiteY3" fmla="*/ 1738191 h 1738191"/>
                  <a:gd name="connsiteX0" fmla="*/ 0 w 3583601"/>
                  <a:gd name="connsiteY0" fmla="*/ 937202 h 1841779"/>
                  <a:gd name="connsiteX1" fmla="*/ 2143091 w 3583601"/>
                  <a:gd name="connsiteY1" fmla="*/ 28221 h 1841779"/>
                  <a:gd name="connsiteX2" fmla="*/ 3310171 w 3583601"/>
                  <a:gd name="connsiteY2" fmla="*/ 369389 h 1841779"/>
                  <a:gd name="connsiteX3" fmla="*/ 3561736 w 3583601"/>
                  <a:gd name="connsiteY3" fmla="*/ 1738191 h 1841779"/>
                  <a:gd name="connsiteX4" fmla="*/ 3571988 w 3583601"/>
                  <a:gd name="connsiteY4" fmla="*/ 1745750 h 1841779"/>
                  <a:gd name="connsiteX0" fmla="*/ 0 w 3583602"/>
                  <a:gd name="connsiteY0" fmla="*/ 937202 h 2269102"/>
                  <a:gd name="connsiteX1" fmla="*/ 2143091 w 3583602"/>
                  <a:gd name="connsiteY1" fmla="*/ 28221 h 2269102"/>
                  <a:gd name="connsiteX2" fmla="*/ 3310171 w 3583602"/>
                  <a:gd name="connsiteY2" fmla="*/ 369389 h 2269102"/>
                  <a:gd name="connsiteX3" fmla="*/ 3561736 w 3583602"/>
                  <a:gd name="connsiteY3" fmla="*/ 1738191 h 2269102"/>
                  <a:gd name="connsiteX4" fmla="*/ 3571988 w 3583602"/>
                  <a:gd name="connsiteY4" fmla="*/ 2269102 h 2269102"/>
                  <a:gd name="connsiteX0" fmla="*/ 0 w 3576268"/>
                  <a:gd name="connsiteY0" fmla="*/ 937202 h 2269102"/>
                  <a:gd name="connsiteX1" fmla="*/ 2143091 w 3576268"/>
                  <a:gd name="connsiteY1" fmla="*/ 28221 h 2269102"/>
                  <a:gd name="connsiteX2" fmla="*/ 3310171 w 3576268"/>
                  <a:gd name="connsiteY2" fmla="*/ 369389 h 2269102"/>
                  <a:gd name="connsiteX3" fmla="*/ 3561736 w 3576268"/>
                  <a:gd name="connsiteY3" fmla="*/ 1738191 h 2269102"/>
                  <a:gd name="connsiteX4" fmla="*/ 3538760 w 3576268"/>
                  <a:gd name="connsiteY4" fmla="*/ 2269102 h 2269102"/>
                  <a:gd name="connsiteX0" fmla="*/ 0 w 3596911"/>
                  <a:gd name="connsiteY0" fmla="*/ 937202 h 2269102"/>
                  <a:gd name="connsiteX1" fmla="*/ 2143091 w 3596911"/>
                  <a:gd name="connsiteY1" fmla="*/ 28221 h 2269102"/>
                  <a:gd name="connsiteX2" fmla="*/ 3310171 w 3596911"/>
                  <a:gd name="connsiteY2" fmla="*/ 369389 h 2269102"/>
                  <a:gd name="connsiteX3" fmla="*/ 3561736 w 3596911"/>
                  <a:gd name="connsiteY3" fmla="*/ 1738191 h 2269102"/>
                  <a:gd name="connsiteX4" fmla="*/ 3596911 w 3596911"/>
                  <a:gd name="connsiteY4" fmla="*/ 2269102 h 2269102"/>
                  <a:gd name="connsiteX0" fmla="*/ 0 w 3596911"/>
                  <a:gd name="connsiteY0" fmla="*/ 937202 h 2269102"/>
                  <a:gd name="connsiteX1" fmla="*/ 2143091 w 3596911"/>
                  <a:gd name="connsiteY1" fmla="*/ 28221 h 2269102"/>
                  <a:gd name="connsiteX2" fmla="*/ 3310171 w 3596911"/>
                  <a:gd name="connsiteY2" fmla="*/ 369389 h 2269102"/>
                  <a:gd name="connsiteX3" fmla="*/ 3561736 w 3596911"/>
                  <a:gd name="connsiteY3" fmla="*/ 1738191 h 2269102"/>
                  <a:gd name="connsiteX4" fmla="*/ 3596911 w 3596911"/>
                  <a:gd name="connsiteY4" fmla="*/ 2269102 h 2269102"/>
                  <a:gd name="connsiteX0" fmla="*/ 0 w 3583603"/>
                  <a:gd name="connsiteY0" fmla="*/ 937202 h 2269102"/>
                  <a:gd name="connsiteX1" fmla="*/ 2143091 w 3583603"/>
                  <a:gd name="connsiteY1" fmla="*/ 28221 h 2269102"/>
                  <a:gd name="connsiteX2" fmla="*/ 3310171 w 3583603"/>
                  <a:gd name="connsiteY2" fmla="*/ 369389 h 2269102"/>
                  <a:gd name="connsiteX3" fmla="*/ 3561736 w 3583603"/>
                  <a:gd name="connsiteY3" fmla="*/ 1738191 h 2269102"/>
                  <a:gd name="connsiteX4" fmla="*/ 3571990 w 3583603"/>
                  <a:gd name="connsiteY4" fmla="*/ 2269102 h 2269102"/>
                  <a:gd name="connsiteX0" fmla="*/ 0 w 3571990"/>
                  <a:gd name="connsiteY0" fmla="*/ 937202 h 2269102"/>
                  <a:gd name="connsiteX1" fmla="*/ 2143091 w 3571990"/>
                  <a:gd name="connsiteY1" fmla="*/ 28221 h 2269102"/>
                  <a:gd name="connsiteX2" fmla="*/ 3310171 w 3571990"/>
                  <a:gd name="connsiteY2" fmla="*/ 369389 h 2269102"/>
                  <a:gd name="connsiteX3" fmla="*/ 3561736 w 3571990"/>
                  <a:gd name="connsiteY3" fmla="*/ 1738191 h 2269102"/>
                  <a:gd name="connsiteX4" fmla="*/ 3571990 w 3571990"/>
                  <a:gd name="connsiteY4" fmla="*/ 2269102 h 2269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1990" h="2269102">
                    <a:moveTo>
                      <a:pt x="0" y="937202"/>
                    </a:moveTo>
                    <a:cubicBezTo>
                      <a:pt x="813005" y="571565"/>
                      <a:pt x="1591396" y="122857"/>
                      <a:pt x="2143091" y="28221"/>
                    </a:cubicBezTo>
                    <a:cubicBezTo>
                      <a:pt x="2694786" y="-66415"/>
                      <a:pt x="3073730" y="84394"/>
                      <a:pt x="3310171" y="369389"/>
                    </a:cubicBezTo>
                    <a:cubicBezTo>
                      <a:pt x="3546612" y="654384"/>
                      <a:pt x="3552863" y="1418702"/>
                      <a:pt x="3561736" y="1738191"/>
                    </a:cubicBezTo>
                    <a:cubicBezTo>
                      <a:pt x="3572144" y="2112961"/>
                      <a:pt x="3569854" y="2267527"/>
                      <a:pt x="3571990" y="2269102"/>
                    </a:cubicBezTo>
                  </a:path>
                </a:pathLst>
              </a:cu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 rot="720000" flipV="1">
                <a:off x="3991347" y="3093761"/>
                <a:ext cx="209228" cy="150951"/>
              </a:xfrm>
              <a:prstGeom prst="straightConnector1">
                <a:avLst/>
              </a:prstGeom>
              <a:ln w="12700"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05735">
              <a:off x="4636654" y="3029053"/>
              <a:ext cx="801365" cy="398334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739884" y="4303639"/>
              <a:ext cx="801365" cy="398334"/>
            </a:xfrm>
            <a:prstGeom prst="rect">
              <a:avLst/>
            </a:prstGeom>
          </p:spPr>
        </p:pic>
        <p:cxnSp>
          <p:nvCxnSpPr>
            <p:cNvPr id="17" name="Straight Arrow Connector 16"/>
            <p:cNvCxnSpPr/>
            <p:nvPr/>
          </p:nvCxnSpPr>
          <p:spPr>
            <a:xfrm rot="900000">
              <a:off x="8122477" y="3720235"/>
              <a:ext cx="45498" cy="157873"/>
            </a:xfrm>
            <a:prstGeom prst="straightConnector1">
              <a:avLst/>
            </a:prstGeom>
            <a:ln w="1270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262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Kinodynamic</a:t>
            </a:r>
            <a:r>
              <a:rPr lang="en-US" dirty="0" smtClean="0"/>
              <a:t> </a:t>
            </a:r>
            <a:r>
              <a:rPr lang="en-US" dirty="0" smtClean="0"/>
              <a:t>RRT Algorithm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b="0" i="1" dirty="0" smtClean="0">
                <a:solidFill>
                  <a:schemeClr val="tx1"/>
                </a:solidFill>
              </a:rPr>
              <a:t>[</a:t>
            </a:r>
            <a:r>
              <a:rPr lang="en-US" sz="2000" b="0" i="1" dirty="0" err="1" smtClean="0">
                <a:solidFill>
                  <a:schemeClr val="tx1"/>
                </a:solidFill>
              </a:rPr>
              <a:t>LaValle</a:t>
            </a:r>
            <a:r>
              <a:rPr lang="en-US" sz="2000" b="0" i="1" dirty="0" smtClean="0">
                <a:solidFill>
                  <a:schemeClr val="tx1"/>
                </a:solidFill>
              </a:rPr>
              <a:t> &amp; </a:t>
            </a:r>
            <a:r>
              <a:rPr lang="en-US" sz="2000" b="0" i="1" dirty="0" err="1" smtClean="0">
                <a:solidFill>
                  <a:schemeClr val="tx1"/>
                </a:solidFill>
              </a:rPr>
              <a:t>Kuffner</a:t>
            </a:r>
            <a:r>
              <a:rPr lang="en-US" sz="2000" b="0" i="1" dirty="0" smtClean="0">
                <a:solidFill>
                  <a:schemeClr val="tx1"/>
                </a:solidFill>
              </a:rPr>
              <a:t>]</a:t>
            </a:r>
            <a:endParaRPr lang="en-US" b="0" i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432" y="3358887"/>
            <a:ext cx="5099136" cy="316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1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Kinodynamic</a:t>
            </a:r>
            <a:r>
              <a:rPr lang="en-US" dirty="0"/>
              <a:t> </a:t>
            </a:r>
            <a:r>
              <a:rPr lang="en-US" dirty="0"/>
              <a:t>RRT </a:t>
            </a:r>
            <a:r>
              <a:rPr lang="en-US" dirty="0" smtClean="0"/>
              <a:t>Algorithm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b="0" i="1" dirty="0">
                <a:solidFill>
                  <a:schemeClr val="tx1"/>
                </a:solidFill>
              </a:rPr>
              <a:t>[</a:t>
            </a:r>
            <a:r>
              <a:rPr lang="en-US" sz="2000" b="0" i="1" dirty="0" err="1">
                <a:solidFill>
                  <a:schemeClr val="tx1"/>
                </a:solidFill>
              </a:rPr>
              <a:t>LaValle</a:t>
            </a:r>
            <a:r>
              <a:rPr lang="en-US" sz="2000" b="0" i="1" dirty="0">
                <a:solidFill>
                  <a:schemeClr val="tx1"/>
                </a:solidFill>
              </a:rPr>
              <a:t> &amp; </a:t>
            </a:r>
            <a:r>
              <a:rPr lang="en-US" sz="2000" b="0" i="1" dirty="0" err="1">
                <a:solidFill>
                  <a:schemeClr val="tx1"/>
                </a:solidFill>
              </a:rPr>
              <a:t>Kuffner</a:t>
            </a:r>
            <a:r>
              <a:rPr lang="en-US" sz="2000" b="0" i="1" dirty="0">
                <a:solidFill>
                  <a:schemeClr val="tx1"/>
                </a:solidFill>
              </a:rPr>
              <a:t>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Sample the state space</a:t>
            </a:r>
            <a:endParaRPr lang="en-US" dirty="0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432" y="3358888"/>
            <a:ext cx="5099136" cy="316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5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Kinodynamic</a:t>
            </a:r>
            <a:r>
              <a:rPr lang="en-US" dirty="0"/>
              <a:t> </a:t>
            </a:r>
            <a:r>
              <a:rPr lang="en-US" dirty="0"/>
              <a:t>RRT </a:t>
            </a:r>
            <a:r>
              <a:rPr lang="en-US" dirty="0" smtClean="0"/>
              <a:t>Algorithm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b="0" i="1" dirty="0">
                <a:solidFill>
                  <a:schemeClr val="tx1"/>
                </a:solidFill>
              </a:rPr>
              <a:t>[</a:t>
            </a:r>
            <a:r>
              <a:rPr lang="en-US" sz="2000" b="0" i="1" dirty="0" err="1">
                <a:solidFill>
                  <a:schemeClr val="tx1"/>
                </a:solidFill>
              </a:rPr>
              <a:t>LaValle</a:t>
            </a:r>
            <a:r>
              <a:rPr lang="en-US" sz="2000" b="0" i="1" dirty="0">
                <a:solidFill>
                  <a:schemeClr val="tx1"/>
                </a:solidFill>
              </a:rPr>
              <a:t> &amp; </a:t>
            </a:r>
            <a:r>
              <a:rPr lang="en-US" sz="2000" b="0" i="1" dirty="0" err="1">
                <a:solidFill>
                  <a:schemeClr val="tx1"/>
                </a:solidFill>
              </a:rPr>
              <a:t>Kuffner</a:t>
            </a:r>
            <a:r>
              <a:rPr lang="en-US" sz="2000" b="0" i="1" dirty="0">
                <a:solidFill>
                  <a:schemeClr val="tx1"/>
                </a:solidFill>
              </a:rPr>
              <a:t>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2. Select nearest node</a:t>
            </a:r>
            <a:endParaRPr lang="en-US" dirty="0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432" y="3358888"/>
            <a:ext cx="5099136" cy="316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4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Kinodynamic</a:t>
            </a:r>
            <a:r>
              <a:rPr lang="en-US" dirty="0"/>
              <a:t> </a:t>
            </a:r>
            <a:r>
              <a:rPr lang="en-US" dirty="0"/>
              <a:t>RRT Algorithm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b="0" i="1" dirty="0">
                <a:solidFill>
                  <a:schemeClr val="tx1"/>
                </a:solidFill>
              </a:rPr>
              <a:t>[</a:t>
            </a:r>
            <a:r>
              <a:rPr lang="en-US" sz="2000" b="0" i="1" dirty="0" err="1">
                <a:solidFill>
                  <a:schemeClr val="tx1"/>
                </a:solidFill>
              </a:rPr>
              <a:t>LaValle</a:t>
            </a:r>
            <a:r>
              <a:rPr lang="en-US" sz="2000" b="0" i="1" dirty="0">
                <a:solidFill>
                  <a:schemeClr val="tx1"/>
                </a:solidFill>
              </a:rPr>
              <a:t> &amp; </a:t>
            </a:r>
            <a:r>
              <a:rPr lang="en-US" sz="2000" b="0" i="1" dirty="0" err="1">
                <a:solidFill>
                  <a:schemeClr val="tx1"/>
                </a:solidFill>
              </a:rPr>
              <a:t>Kuffner</a:t>
            </a:r>
            <a:r>
              <a:rPr lang="en-US" sz="2000" b="0" i="1" dirty="0">
                <a:solidFill>
                  <a:schemeClr val="tx1"/>
                </a:solidFill>
              </a:rPr>
              <a:t>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3. Expand tree from selected node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Time step:	</a:t>
            </a:r>
            <a:r>
              <a:rPr lang="en-US" dirty="0"/>
              <a:t>fixed or </a:t>
            </a:r>
            <a:r>
              <a:rPr lang="en-US" dirty="0" smtClean="0"/>
              <a:t>variable</a:t>
            </a:r>
            <a:endParaRPr lang="en-US" sz="2400" b="1" dirty="0" smtClean="0">
              <a:solidFill>
                <a:schemeClr val="tx2"/>
              </a:solidFill>
            </a:endParaRPr>
          </a:p>
          <a:p>
            <a:pPr lvl="1"/>
            <a:r>
              <a:rPr lang="en-US" sz="2400" b="1" dirty="0" smtClean="0">
                <a:solidFill>
                  <a:schemeClr val="tx2"/>
                </a:solidFill>
              </a:rPr>
              <a:t>Control input:	</a:t>
            </a:r>
            <a:r>
              <a:rPr lang="en-US" sz="2400" dirty="0" smtClean="0"/>
              <a:t>random or best</a:t>
            </a:r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432" y="3358888"/>
            <a:ext cx="5099135" cy="316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0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Kinodynamic</a:t>
            </a:r>
            <a:r>
              <a:rPr lang="en-US" dirty="0"/>
              <a:t> </a:t>
            </a:r>
            <a:r>
              <a:rPr lang="en-US" dirty="0"/>
              <a:t>RRT Algorithm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b="0" i="1" dirty="0">
                <a:solidFill>
                  <a:schemeClr val="tx1"/>
                </a:solidFill>
              </a:rPr>
              <a:t>[</a:t>
            </a:r>
            <a:r>
              <a:rPr lang="en-US" sz="2000" b="0" i="1" dirty="0" err="1">
                <a:solidFill>
                  <a:schemeClr val="tx1"/>
                </a:solidFill>
              </a:rPr>
              <a:t>LaValle</a:t>
            </a:r>
            <a:r>
              <a:rPr lang="en-US" sz="2000" b="0" i="1" dirty="0">
                <a:solidFill>
                  <a:schemeClr val="tx1"/>
                </a:solidFill>
              </a:rPr>
              <a:t> &amp; </a:t>
            </a:r>
            <a:r>
              <a:rPr lang="en-US" sz="2000" b="0" i="1" dirty="0" err="1">
                <a:solidFill>
                  <a:schemeClr val="tx1"/>
                </a:solidFill>
              </a:rPr>
              <a:t>Kuffner</a:t>
            </a:r>
            <a:r>
              <a:rPr lang="en-US" sz="2000" b="0" i="1" dirty="0">
                <a:solidFill>
                  <a:schemeClr val="tx1"/>
                </a:solidFill>
              </a:rPr>
              <a:t>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3. Expand tree from selected node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Time step:	</a:t>
            </a:r>
            <a:r>
              <a:rPr lang="en-US" b="1" dirty="0"/>
              <a:t>fixed</a:t>
            </a:r>
            <a:r>
              <a:rPr lang="en-US" dirty="0"/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or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variable</a:t>
            </a:r>
            <a:endParaRPr lang="en-US" b="1" dirty="0" smtClean="0">
              <a:solidFill>
                <a:schemeClr val="tx2"/>
              </a:solidFill>
            </a:endParaRP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Control input:	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random or </a:t>
            </a:r>
            <a:r>
              <a:rPr lang="en-US" b="1" dirty="0" smtClean="0"/>
              <a:t>best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432" y="3358887"/>
            <a:ext cx="5099136" cy="316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1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Kinodynamic</a:t>
            </a:r>
            <a:r>
              <a:rPr lang="en-US" dirty="0"/>
              <a:t> </a:t>
            </a:r>
            <a:r>
              <a:rPr lang="en-US" dirty="0"/>
              <a:t>RRT Algorithm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b="0" i="1" dirty="0">
                <a:solidFill>
                  <a:schemeClr val="tx1"/>
                </a:solidFill>
              </a:rPr>
              <a:t>[</a:t>
            </a:r>
            <a:r>
              <a:rPr lang="en-US" sz="2000" b="0" i="1" dirty="0" err="1">
                <a:solidFill>
                  <a:schemeClr val="tx1"/>
                </a:solidFill>
              </a:rPr>
              <a:t>LaValle</a:t>
            </a:r>
            <a:r>
              <a:rPr lang="en-US" sz="2000" b="0" i="1" dirty="0">
                <a:solidFill>
                  <a:schemeClr val="tx1"/>
                </a:solidFill>
              </a:rPr>
              <a:t> &amp; </a:t>
            </a:r>
            <a:r>
              <a:rPr lang="en-US" sz="2000" b="0" i="1" dirty="0" err="1">
                <a:solidFill>
                  <a:schemeClr val="tx1"/>
                </a:solidFill>
              </a:rPr>
              <a:t>Kuffner</a:t>
            </a:r>
            <a:r>
              <a:rPr lang="en-US" sz="2000" b="0" i="1" dirty="0">
                <a:solidFill>
                  <a:schemeClr val="tx1"/>
                </a:solidFill>
              </a:rPr>
              <a:t>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432" y="3358887"/>
            <a:ext cx="5099136" cy="316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07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Kinodynamic RRT Variants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909073"/>
              </p:ext>
            </p:extLst>
          </p:nvPr>
        </p:nvGraphicFramePr>
        <p:xfrm>
          <a:off x="1259632" y="1484784"/>
          <a:ext cx="6779096" cy="192024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666528"/>
                <a:gridCol w="3024336"/>
                <a:gridCol w="2088232"/>
              </a:tblGrid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91440" marB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Fixed time step</a:t>
                      </a:r>
                      <a:endParaRPr lang="en-US" dirty="0"/>
                    </a:p>
                  </a:txBody>
                  <a:tcPr marT="91440" marB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Variable time step</a:t>
                      </a:r>
                      <a:endParaRPr lang="en-US" dirty="0"/>
                    </a:p>
                  </a:txBody>
                  <a:tcPr marT="91440" marB="91440"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 smtClean="0"/>
                        <a:t>Random</a:t>
                      </a:r>
                      <a:r>
                        <a:rPr lang="en-US" baseline="0" dirty="0" smtClean="0"/>
                        <a:t> input</a:t>
                      </a:r>
                      <a:endParaRPr lang="en-US" dirty="0"/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T="91440" marB="91440" anchor="ctr"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 smtClean="0"/>
                        <a:t>Best input</a:t>
                      </a:r>
                      <a:endParaRPr lang="en-US" dirty="0"/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Commonly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used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91440" marB="9144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T="91440" marB="9144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220072" y="3900189"/>
            <a:ext cx="3744416" cy="20490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-182880"/>
            <a:r>
              <a:rPr lang="en-US" sz="1700" i="1" dirty="0">
                <a:solidFill>
                  <a:schemeClr val="tx2"/>
                </a:solidFill>
              </a:rPr>
              <a:t>Cheng &amp; </a:t>
            </a:r>
            <a:r>
              <a:rPr lang="en-US" sz="1700" i="1" dirty="0" err="1">
                <a:solidFill>
                  <a:schemeClr val="tx2"/>
                </a:solidFill>
              </a:rPr>
              <a:t>LaValle</a:t>
            </a:r>
            <a:r>
              <a:rPr lang="en-US" sz="1700" i="1" dirty="0">
                <a:solidFill>
                  <a:schemeClr val="tx2"/>
                </a:solidFill>
              </a:rPr>
              <a:t>, ICRA </a:t>
            </a:r>
            <a:r>
              <a:rPr lang="en-US" sz="1700" i="1" dirty="0" smtClean="0">
                <a:solidFill>
                  <a:schemeClr val="tx2"/>
                </a:solidFill>
              </a:rPr>
              <a:t>2002</a:t>
            </a:r>
          </a:p>
          <a:p>
            <a:pPr marL="182880" indent="-182880"/>
            <a:r>
              <a:rPr lang="en-US" sz="1700" i="1" dirty="0" smtClean="0">
                <a:solidFill>
                  <a:schemeClr val="tx2"/>
                </a:solidFill>
              </a:rPr>
              <a:t>Bhatia &amp; </a:t>
            </a:r>
            <a:r>
              <a:rPr lang="en-US" sz="1700" i="1" dirty="0" err="1" smtClean="0">
                <a:solidFill>
                  <a:schemeClr val="tx2"/>
                </a:solidFill>
              </a:rPr>
              <a:t>Frazzoli</a:t>
            </a:r>
            <a:r>
              <a:rPr lang="en-US" sz="1700" i="1" dirty="0" smtClean="0">
                <a:solidFill>
                  <a:schemeClr val="tx2"/>
                </a:solidFill>
              </a:rPr>
              <a:t>, 2004</a:t>
            </a:r>
          </a:p>
          <a:p>
            <a:pPr marL="182880" indent="-182880"/>
            <a:r>
              <a:rPr lang="en-US" sz="1700" i="1" dirty="0" smtClean="0">
                <a:solidFill>
                  <a:schemeClr val="tx2"/>
                </a:solidFill>
              </a:rPr>
              <a:t>Esposito et al., WAFR 2004</a:t>
            </a:r>
          </a:p>
          <a:p>
            <a:pPr marL="182880" indent="-182880"/>
            <a:r>
              <a:rPr lang="en-US" sz="1700" i="1" dirty="0">
                <a:solidFill>
                  <a:schemeClr val="tx2"/>
                </a:solidFill>
              </a:rPr>
              <a:t>Petti &amp; </a:t>
            </a:r>
            <a:r>
              <a:rPr lang="en-US" sz="1700" i="1" dirty="0" err="1">
                <a:solidFill>
                  <a:schemeClr val="tx2"/>
                </a:solidFill>
              </a:rPr>
              <a:t>Fraichard</a:t>
            </a:r>
            <a:r>
              <a:rPr lang="en-US" sz="1700" i="1" dirty="0">
                <a:solidFill>
                  <a:schemeClr val="tx2"/>
                </a:solidFill>
              </a:rPr>
              <a:t>, IROS 2005</a:t>
            </a:r>
          </a:p>
          <a:p>
            <a:pPr marL="182880" indent="-182880"/>
            <a:r>
              <a:rPr lang="en-US" sz="1700" i="1" dirty="0" err="1">
                <a:solidFill>
                  <a:schemeClr val="tx2"/>
                </a:solidFill>
              </a:rPr>
              <a:t>Kalisiak</a:t>
            </a:r>
            <a:r>
              <a:rPr lang="en-US" sz="1700" i="1" dirty="0">
                <a:solidFill>
                  <a:schemeClr val="tx2"/>
                </a:solidFill>
              </a:rPr>
              <a:t> &amp; van de </a:t>
            </a:r>
            <a:r>
              <a:rPr lang="en-US" sz="1700" i="1" dirty="0" err="1">
                <a:solidFill>
                  <a:schemeClr val="tx2"/>
                </a:solidFill>
              </a:rPr>
              <a:t>Panne</a:t>
            </a:r>
            <a:r>
              <a:rPr lang="en-US" sz="1700" i="1" dirty="0">
                <a:solidFill>
                  <a:schemeClr val="tx2"/>
                </a:solidFill>
              </a:rPr>
              <a:t>, ICRA </a:t>
            </a:r>
            <a:r>
              <a:rPr lang="en-US" sz="1700" i="1" dirty="0" smtClean="0">
                <a:solidFill>
                  <a:schemeClr val="tx2"/>
                </a:solidFill>
              </a:rPr>
              <a:t>2006</a:t>
            </a:r>
          </a:p>
          <a:p>
            <a:pPr marL="182880" indent="-182880"/>
            <a:r>
              <a:rPr lang="en-US" sz="1700" i="1" dirty="0" smtClean="0">
                <a:solidFill>
                  <a:schemeClr val="tx2"/>
                </a:solidFill>
              </a:rPr>
              <a:t>Glassman &amp; </a:t>
            </a:r>
            <a:r>
              <a:rPr lang="en-US" sz="1700" i="1" dirty="0" err="1" smtClean="0">
                <a:solidFill>
                  <a:schemeClr val="tx2"/>
                </a:solidFill>
              </a:rPr>
              <a:t>Tedrake</a:t>
            </a:r>
            <a:r>
              <a:rPr lang="en-US" sz="1700" i="1" dirty="0" smtClean="0">
                <a:solidFill>
                  <a:schemeClr val="tx2"/>
                </a:solidFill>
              </a:rPr>
              <a:t>, ICRA 2010</a:t>
            </a:r>
          </a:p>
          <a:p>
            <a:pPr marL="182880" indent="-182880"/>
            <a:r>
              <a:rPr lang="en-US" sz="1700" i="1" dirty="0" smtClean="0">
                <a:solidFill>
                  <a:schemeClr val="tx2"/>
                </a:solidFill>
              </a:rPr>
              <a:t>OMPL</a:t>
            </a:r>
          </a:p>
          <a:p>
            <a:endParaRPr lang="en-US" dirty="0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05064"/>
            <a:ext cx="5099135" cy="316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3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Probabilistic Completeness of Kinodynamic RRTs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7331273"/>
              </p:ext>
            </p:extLst>
          </p:nvPr>
        </p:nvGraphicFramePr>
        <p:xfrm>
          <a:off x="1259632" y="1484784"/>
          <a:ext cx="6779096" cy="192024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666528"/>
                <a:gridCol w="3024336"/>
                <a:gridCol w="2088232"/>
              </a:tblGrid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91440" marB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Fixed time step</a:t>
                      </a:r>
                      <a:endParaRPr lang="en-US" dirty="0"/>
                    </a:p>
                  </a:txBody>
                  <a:tcPr marT="91440" marB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Variable time step</a:t>
                      </a:r>
                      <a:endParaRPr lang="en-US" dirty="0"/>
                    </a:p>
                  </a:txBody>
                  <a:tcPr marT="91440" marB="91440"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 smtClean="0"/>
                        <a:t>Random</a:t>
                      </a:r>
                      <a:r>
                        <a:rPr lang="en-US" baseline="0" dirty="0" smtClean="0"/>
                        <a:t> input</a:t>
                      </a:r>
                      <a:endParaRPr lang="en-US" dirty="0"/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Probabilistically</a:t>
                      </a:r>
                      <a:r>
                        <a:rPr lang="en-US" baseline="0" dirty="0" smtClean="0"/>
                        <a:t> complete</a:t>
                      </a:r>
                    </a:p>
                    <a:p>
                      <a:pPr algn="ctr"/>
                      <a:r>
                        <a:rPr lang="en-US" i="1" baseline="0" dirty="0" smtClean="0">
                          <a:solidFill>
                            <a:schemeClr val="tx2"/>
                          </a:solidFill>
                        </a:rPr>
                        <a:t>[</a:t>
                      </a:r>
                      <a:r>
                        <a:rPr lang="en-US" i="1" baseline="0" dirty="0" err="1" smtClean="0">
                          <a:solidFill>
                            <a:schemeClr val="tx2"/>
                          </a:solidFill>
                        </a:rPr>
                        <a:t>LaValle</a:t>
                      </a:r>
                      <a:r>
                        <a:rPr lang="en-US" i="1" baseline="0" dirty="0" smtClean="0">
                          <a:solidFill>
                            <a:schemeClr val="tx2"/>
                          </a:solidFill>
                        </a:rPr>
                        <a:t> &amp; </a:t>
                      </a:r>
                      <a:r>
                        <a:rPr lang="en-US" i="1" baseline="0" dirty="0" err="1" smtClean="0">
                          <a:solidFill>
                            <a:schemeClr val="tx2"/>
                          </a:solidFill>
                        </a:rPr>
                        <a:t>Kuffner</a:t>
                      </a:r>
                      <a:r>
                        <a:rPr lang="en-US" i="1" baseline="0" dirty="0" smtClean="0">
                          <a:solidFill>
                            <a:schemeClr val="tx2"/>
                          </a:solidFill>
                        </a:rPr>
                        <a:t>, 2000]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T="91440" marB="91440" anchor="ctr"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 smtClean="0"/>
                        <a:t>Best input</a:t>
                      </a:r>
                      <a:endParaRPr lang="en-US" dirty="0"/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T="91440" marB="9144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T="91440" marB="9144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13</a:t>
            </a:fld>
            <a:endParaRPr lang="en-US" dirty="0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05064"/>
            <a:ext cx="5099135" cy="316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89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Probabilistic Completeness of Kinodynamic RRTs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692671"/>
              </p:ext>
            </p:extLst>
          </p:nvPr>
        </p:nvGraphicFramePr>
        <p:xfrm>
          <a:off x="1259632" y="1484784"/>
          <a:ext cx="6779096" cy="192024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666528"/>
                <a:gridCol w="3024336"/>
                <a:gridCol w="2088232"/>
              </a:tblGrid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91440" marB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Fixed time step</a:t>
                      </a:r>
                      <a:endParaRPr lang="en-US" dirty="0"/>
                    </a:p>
                  </a:txBody>
                  <a:tcPr marT="91440" marB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Variable time step</a:t>
                      </a:r>
                      <a:endParaRPr lang="en-US" dirty="0"/>
                    </a:p>
                  </a:txBody>
                  <a:tcPr marT="91440" marB="91440"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 smtClean="0"/>
                        <a:t>Random</a:t>
                      </a:r>
                      <a:r>
                        <a:rPr lang="en-US" baseline="0" dirty="0" smtClean="0"/>
                        <a:t> input</a:t>
                      </a:r>
                      <a:endParaRPr lang="en-US" dirty="0"/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Probabilistically</a:t>
                      </a:r>
                      <a:r>
                        <a:rPr lang="en-US" baseline="0" dirty="0" smtClean="0"/>
                        <a:t> complete</a:t>
                      </a:r>
                    </a:p>
                    <a:p>
                      <a:pPr algn="ctr"/>
                      <a:r>
                        <a:rPr lang="en-US" i="1" baseline="0" dirty="0" smtClean="0">
                          <a:solidFill>
                            <a:schemeClr val="tx2"/>
                          </a:solidFill>
                        </a:rPr>
                        <a:t>[</a:t>
                      </a:r>
                      <a:r>
                        <a:rPr lang="en-US" i="1" baseline="0" dirty="0" err="1" smtClean="0">
                          <a:solidFill>
                            <a:schemeClr val="tx2"/>
                          </a:solidFill>
                        </a:rPr>
                        <a:t>LaValle</a:t>
                      </a:r>
                      <a:r>
                        <a:rPr lang="en-US" i="1" baseline="0" dirty="0" smtClean="0">
                          <a:solidFill>
                            <a:schemeClr val="tx2"/>
                          </a:solidFill>
                        </a:rPr>
                        <a:t> &amp; </a:t>
                      </a:r>
                      <a:r>
                        <a:rPr lang="en-US" i="1" baseline="0" dirty="0" err="1" smtClean="0">
                          <a:solidFill>
                            <a:schemeClr val="tx2"/>
                          </a:solidFill>
                        </a:rPr>
                        <a:t>Kuffner</a:t>
                      </a:r>
                      <a:r>
                        <a:rPr lang="en-US" i="1" baseline="0" dirty="0" smtClean="0">
                          <a:solidFill>
                            <a:schemeClr val="tx2"/>
                          </a:solidFill>
                        </a:rPr>
                        <a:t>, 2000]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 marT="91440" marB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?</a:t>
                      </a:r>
                      <a:endParaRPr lang="en-US" dirty="0"/>
                    </a:p>
                  </a:txBody>
                  <a:tcPr marT="91440" marB="91440" anchor="ctr"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 smtClean="0"/>
                        <a:t>Best input</a:t>
                      </a:r>
                      <a:endParaRPr lang="en-US" dirty="0"/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probabilistically complete</a:t>
                      </a:r>
                    </a:p>
                    <a:p>
                      <a:pPr algn="ctr"/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[this</a:t>
                      </a:r>
                      <a:r>
                        <a:rPr lang="en-US" i="1" baseline="0" dirty="0" smtClean="0">
                          <a:solidFill>
                            <a:schemeClr val="tx2"/>
                          </a:solidFill>
                        </a:rPr>
                        <a:t> work]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 marT="91440" marB="9144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?</a:t>
                      </a:r>
                      <a:endParaRPr lang="en-US" dirty="0"/>
                    </a:p>
                  </a:txBody>
                  <a:tcPr marT="91440" marB="9144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14</a:t>
            </a:fld>
            <a:endParaRPr lang="en-US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05064"/>
            <a:ext cx="5099135" cy="316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1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15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435891"/>
            <a:ext cx="5328592" cy="471597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732" y="1600200"/>
            <a:ext cx="8229600" cy="4525963"/>
          </a:xfrm>
        </p:spPr>
        <p:txBody>
          <a:bodyPr/>
          <a:lstStyle/>
          <a:p>
            <a:r>
              <a:rPr lang="en-US" b="1" dirty="0" smtClean="0"/>
              <a:t>Counter </a:t>
            </a:r>
            <a:r>
              <a:rPr lang="en-US" b="1" dirty="0" smtClean="0"/>
              <a:t>example</a:t>
            </a:r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pPr lvl="1"/>
            <a:r>
              <a:rPr lang="en-US" dirty="0" smtClean="0"/>
              <a:t>No obstacles</a:t>
            </a:r>
          </a:p>
          <a:p>
            <a:pPr lvl="1"/>
            <a:r>
              <a:rPr lang="en-US" dirty="0" smtClean="0"/>
              <a:t>Euclidean distance</a:t>
            </a:r>
            <a:endParaRPr lang="en-US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564534"/>
            <a:ext cx="2247838" cy="158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16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435891"/>
            <a:ext cx="5328592" cy="4715977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92732" y="1600200"/>
            <a:ext cx="8229600" cy="4525963"/>
          </a:xfrm>
        </p:spPr>
        <p:txBody>
          <a:bodyPr/>
          <a:lstStyle/>
          <a:p>
            <a:r>
              <a:rPr lang="en-US" b="1" dirty="0" smtClean="0"/>
              <a:t>Intermediate Tree</a:t>
            </a:r>
            <a:endParaRPr lang="en-US" b="1" dirty="0"/>
          </a:p>
        </p:txBody>
      </p:sp>
      <p:pic>
        <p:nvPicPr>
          <p:cNvPr id="11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564534"/>
            <a:ext cx="2247838" cy="158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9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17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435891"/>
            <a:ext cx="5328592" cy="4715977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92732" y="1600200"/>
            <a:ext cx="8229600" cy="4525963"/>
          </a:xfrm>
        </p:spPr>
        <p:txBody>
          <a:bodyPr/>
          <a:lstStyle/>
          <a:p>
            <a:r>
              <a:rPr lang="en-US" b="1" dirty="0" smtClean="0"/>
              <a:t>Intermediate Tree</a:t>
            </a:r>
            <a:endParaRPr lang="en-US" b="1" dirty="0"/>
          </a:p>
        </p:txBody>
      </p:sp>
      <p:pic>
        <p:nvPicPr>
          <p:cNvPr id="9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564534"/>
            <a:ext cx="2247838" cy="158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18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10"/>
          <a:stretch/>
        </p:blipFill>
        <p:spPr>
          <a:xfrm>
            <a:off x="3635896" y="1435891"/>
            <a:ext cx="5328592" cy="206511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317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19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10"/>
          <a:stretch/>
        </p:blipFill>
        <p:spPr>
          <a:xfrm>
            <a:off x="3635896" y="1435891"/>
            <a:ext cx="5328592" cy="206511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To explore interior of parabola: </a:t>
                </a:r>
                <a:endParaRPr lang="en-US" dirty="0"/>
              </a:p>
              <a:p>
                <a:r>
                  <a:rPr lang="en-US" dirty="0" smtClean="0"/>
                  <a:t>Select root node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init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Select appropriate control input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311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20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435891"/>
            <a:ext cx="5328591" cy="471597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To explore interior of parabola:</a:t>
                </a:r>
              </a:p>
              <a:p>
                <a:r>
                  <a:rPr lang="en-US" b="1" dirty="0" smtClean="0">
                    <a:solidFill>
                      <a:srgbClr val="C00000"/>
                    </a:solidFill>
                  </a:rPr>
                  <a:t>Select root node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𝐢𝐧𝐢𝐭</m:t>
                        </m:r>
                      </m:sub>
                    </m:sSub>
                  </m:oMath>
                </a14:m>
                <a:endParaRPr lang="en-US" b="1" dirty="0" smtClean="0">
                  <a:solidFill>
                    <a:srgbClr val="C00000"/>
                  </a:solidFill>
                </a:endParaRPr>
              </a:p>
              <a:p>
                <a:r>
                  <a:rPr lang="en-US" dirty="0" smtClean="0"/>
                  <a:t>Select appropriate control input</a:t>
                </a:r>
                <a:endParaRPr lang="en-US" dirty="0" smtClean="0"/>
              </a:p>
            </p:txBody>
          </p:sp>
        </mc:Choice>
        <mc:Fallback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039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21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435891"/>
            <a:ext cx="5328591" cy="471597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To explore interior of parabola:</a:t>
                </a:r>
                <a:endParaRPr lang="en-US" dirty="0"/>
              </a:p>
              <a:p>
                <a:r>
                  <a:rPr lang="en-US" dirty="0" smtClean="0"/>
                  <a:t>Select root node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init</m:t>
                        </m:r>
                      </m:sub>
                    </m:sSub>
                  </m:oMath>
                </a14:m>
                <a:endParaRPr lang="en-US" b="0" dirty="0" smtClean="0"/>
              </a:p>
              <a:p>
                <a:r>
                  <a:rPr lang="en-US" b="1" dirty="0" smtClean="0">
                    <a:solidFill>
                      <a:schemeClr val="accent6"/>
                    </a:solidFill>
                  </a:rPr>
                  <a:t>Select appropriate control input</a:t>
                </a:r>
                <a:endParaRPr lang="en-US" b="1" dirty="0" smtClean="0">
                  <a:solidFill>
                    <a:schemeClr val="accent6"/>
                  </a:solidFill>
                </a:endParaRPr>
              </a:p>
            </p:txBody>
          </p:sp>
        </mc:Choice>
        <mc:Fallback>
          <p:sp>
            <p:nvSpPr>
              <p:cNvPr id="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097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22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501213"/>
            <a:ext cx="5269965" cy="46640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02" y="1501213"/>
            <a:ext cx="5269965" cy="466409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525963"/>
              </a:xfrm>
            </p:spPr>
            <p:txBody>
              <a:bodyPr>
                <a:normAutofit/>
              </a:bodyPr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To explore interior of parabola:</a:t>
                </a:r>
                <a:endParaRPr lang="en-US" dirty="0"/>
              </a:p>
              <a:p>
                <a:r>
                  <a:rPr lang="en-US" b="1" dirty="0" smtClean="0">
                    <a:solidFill>
                      <a:schemeClr val="accent2"/>
                    </a:solidFill>
                  </a:rPr>
                  <a:t>Select root node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𝐢𝐧𝐢𝐭</m:t>
                        </m:r>
                      </m:sub>
                    </m:sSub>
                  </m:oMath>
                </a14:m>
                <a:endParaRPr lang="en-US" b="1" dirty="0" smtClean="0">
                  <a:solidFill>
                    <a:schemeClr val="accent6"/>
                  </a:solidFill>
                </a:endParaRPr>
              </a:p>
              <a:p>
                <a:r>
                  <a:rPr lang="en-US" b="1" dirty="0" smtClean="0">
                    <a:solidFill>
                      <a:schemeClr val="accent6"/>
                    </a:solidFill>
                  </a:rPr>
                  <a:t>Select appropriate control input</a:t>
                </a:r>
                <a:endParaRPr lang="en-US" b="1" dirty="0" smtClean="0">
                  <a:solidFill>
                    <a:schemeClr val="accent6"/>
                  </a:solidFill>
                </a:endParaRPr>
              </a:p>
            </p:txBody>
          </p:sp>
        </mc:Choice>
        <mc:Fallback>
          <p:sp>
            <p:nvSpPr>
              <p:cNvPr id="1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525963"/>
              </a:xfrm>
              <a:blipFill rotWithShape="0">
                <a:blip r:embed="rId4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847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23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501213"/>
            <a:ext cx="5269965" cy="46640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02" y="1501213"/>
            <a:ext cx="5269965" cy="46640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165509"/>
            <a:ext cx="5269965" cy="466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5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Input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24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501213"/>
            <a:ext cx="5269966" cy="46640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165509"/>
            <a:ext cx="5269966" cy="46640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02" y="1501213"/>
            <a:ext cx="5269966" cy="466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6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3"/>
            <a:ext cx="8229600" cy="1224136"/>
          </a:xfrm>
        </p:spPr>
        <p:txBody>
          <a:bodyPr/>
          <a:lstStyle/>
          <a:p>
            <a:r>
              <a:rPr lang="en-US" dirty="0" smtClean="0"/>
              <a:t>Requirements for probabilistic completeness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25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8320"/>
              </p:ext>
            </p:extLst>
          </p:nvPr>
        </p:nvGraphicFramePr>
        <p:xfrm>
          <a:off x="1115616" y="2924944"/>
          <a:ext cx="6779096" cy="192024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666528"/>
                <a:gridCol w="3024336"/>
                <a:gridCol w="2088232"/>
              </a:tblGrid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91440" marB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Fixed time step</a:t>
                      </a:r>
                      <a:endParaRPr lang="en-US" dirty="0"/>
                    </a:p>
                  </a:txBody>
                  <a:tcPr marT="91440" marB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Variable time step</a:t>
                      </a:r>
                      <a:endParaRPr lang="en-US" dirty="0"/>
                    </a:p>
                  </a:txBody>
                  <a:tcPr marT="91440" marB="91440"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 smtClean="0"/>
                        <a:t>Random</a:t>
                      </a:r>
                      <a:r>
                        <a:rPr lang="en-US" baseline="0" dirty="0" smtClean="0"/>
                        <a:t> input</a:t>
                      </a:r>
                      <a:endParaRPr lang="en-US" dirty="0"/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Probabilistically</a:t>
                      </a:r>
                      <a:r>
                        <a:rPr lang="en-US" baseline="0" dirty="0" smtClean="0"/>
                        <a:t> complete</a:t>
                      </a:r>
                    </a:p>
                    <a:p>
                      <a:pPr algn="ctr"/>
                      <a:r>
                        <a:rPr lang="en-US" i="1" baseline="0" dirty="0" smtClean="0">
                          <a:solidFill>
                            <a:schemeClr val="tx2"/>
                          </a:solidFill>
                        </a:rPr>
                        <a:t>[</a:t>
                      </a:r>
                      <a:r>
                        <a:rPr lang="en-US" i="1" baseline="0" dirty="0" err="1" smtClean="0">
                          <a:solidFill>
                            <a:schemeClr val="tx2"/>
                          </a:solidFill>
                        </a:rPr>
                        <a:t>LaValle</a:t>
                      </a:r>
                      <a:r>
                        <a:rPr lang="en-US" i="1" baseline="0" dirty="0" smtClean="0">
                          <a:solidFill>
                            <a:schemeClr val="tx2"/>
                          </a:solidFill>
                        </a:rPr>
                        <a:t> &amp; </a:t>
                      </a:r>
                      <a:r>
                        <a:rPr lang="en-US" i="1" baseline="0" dirty="0" err="1" smtClean="0">
                          <a:solidFill>
                            <a:schemeClr val="tx2"/>
                          </a:solidFill>
                        </a:rPr>
                        <a:t>Kuffner</a:t>
                      </a:r>
                      <a:r>
                        <a:rPr lang="en-US" i="1" baseline="0" dirty="0" smtClean="0">
                          <a:solidFill>
                            <a:schemeClr val="tx2"/>
                          </a:solidFill>
                        </a:rPr>
                        <a:t>, 2000]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 marT="91440" marB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?</a:t>
                      </a:r>
                      <a:endParaRPr lang="en-US" dirty="0"/>
                    </a:p>
                  </a:txBody>
                  <a:tcPr marT="91440" marB="91440" anchor="ctr"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 smtClean="0"/>
                        <a:t>Best input</a:t>
                      </a:r>
                      <a:endParaRPr lang="en-US" dirty="0"/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probabilistically complete</a:t>
                      </a:r>
                    </a:p>
                    <a:p>
                      <a:pPr algn="ctr"/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[this</a:t>
                      </a:r>
                      <a:r>
                        <a:rPr lang="en-US" i="1" baseline="0" dirty="0" smtClean="0">
                          <a:solidFill>
                            <a:schemeClr val="tx2"/>
                          </a:solidFill>
                        </a:rPr>
                        <a:t> work]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 marT="91440" marB="9144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?</a:t>
                      </a:r>
                      <a:endParaRPr lang="en-US" dirty="0"/>
                    </a:p>
                  </a:txBody>
                  <a:tcPr marT="91440" marB="9144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9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RRTs with Steering Methods</a:t>
            </a:r>
            <a:br>
              <a:rPr lang="en-US" dirty="0" smtClean="0"/>
            </a:br>
            <a:r>
              <a:rPr lang="en-US" sz="2000" i="1" dirty="0" smtClean="0">
                <a:solidFill>
                  <a:schemeClr val="bg1"/>
                </a:solidFill>
              </a:rPr>
              <a:t>[IROS 2014]</a:t>
            </a:r>
            <a:endParaRPr lang="en-US" sz="2000" i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9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24744"/>
                <a:ext cx="8229600" cy="4525963"/>
              </a:xfrm>
            </p:spPr>
            <p:txBody>
              <a:bodyPr>
                <a:normAutofit/>
              </a:bodyPr>
              <a:lstStyle/>
              <a:p>
                <a:pPr marL="3429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Efficient and probabilistically complete</a:t>
                </a:r>
              </a:p>
              <a:p>
                <a:pPr marL="3429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sz="2000" dirty="0" smtClean="0"/>
              </a:p>
              <a:p>
                <a:pPr marL="0" lvl="1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acc>
                        <m:accPr>
                          <m:chr m:val="̇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</m:oMath>
                  </m:oMathPara>
                </a14:m>
                <a:r>
                  <a:rPr lang="en-US" sz="2000" b="1" i="1" dirty="0">
                    <a:latin typeface="Cambria Math" panose="02040503050406030204" pitchFamily="18" charset="0"/>
                  </a:rPr>
                  <a:t/>
                </a:r>
                <a:br>
                  <a:rPr lang="en-US" sz="2000" b="1" i="1" dirty="0">
                    <a:latin typeface="Cambria Math" panose="02040503050406030204" pitchFamily="18" charset="0"/>
                  </a:rPr>
                </a:br>
                <a:r>
                  <a:rPr lang="en-US" sz="1400" b="1" i="1" dirty="0">
                    <a:latin typeface="Cambria Math" panose="02040503050406030204" pitchFamily="18" charset="0"/>
                  </a:rPr>
                  <a:t>	</a:t>
                </a:r>
                <a:endParaRPr lang="en-US" sz="1400" b="1" i="1" dirty="0" smtClean="0">
                  <a:latin typeface="Cambria Math" panose="02040503050406030204" pitchFamily="18" charset="0"/>
                </a:endParaRPr>
              </a:p>
              <a:p>
                <a:pPr marL="0" lvl="1" indent="0">
                  <a:lnSpc>
                    <a:spcPct val="150000"/>
                  </a:lnSpc>
                  <a:buNone/>
                </a:pPr>
                <a:r>
                  <a:rPr lang="en-US" sz="2000" b="1" i="1" dirty="0" smtClean="0">
                    <a:latin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free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⊆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sz="2000" b="1" i="1" dirty="0" smtClean="0">
                    <a:latin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20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0" name="Conten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24744"/>
                <a:ext cx="8229600" cy="4525963"/>
              </a:xfrm>
              <a:blipFill rotWithShape="0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26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619672" y="3242912"/>
            <a:ext cx="936104" cy="258096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31840" y="4710043"/>
            <a:ext cx="31683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/>
              <a:t>Available </a:t>
            </a:r>
            <a:r>
              <a:rPr lang="en-US" b="1" dirty="0" smtClean="0"/>
              <a:t>for:</a:t>
            </a:r>
            <a:endParaRPr lang="en-US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Geometric </a:t>
            </a:r>
            <a:r>
              <a:rPr lang="en-US" dirty="0"/>
              <a:t>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Double </a:t>
            </a:r>
            <a:r>
              <a:rPr lang="en-US" dirty="0"/>
              <a:t>integrators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Linear-quadratic problems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Dubins</a:t>
            </a:r>
            <a:r>
              <a:rPr lang="en-US" dirty="0"/>
              <a:t> </a:t>
            </a:r>
            <a:r>
              <a:rPr lang="en-US" dirty="0" smtClean="0"/>
              <a:t>car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Reeds-</a:t>
            </a:r>
            <a:r>
              <a:rPr lang="en-US" dirty="0" err="1" smtClean="0"/>
              <a:t>Shepp</a:t>
            </a:r>
            <a:r>
              <a:rPr lang="en-US" dirty="0" smtClean="0"/>
              <a:t> car</a:t>
            </a:r>
            <a:endParaRPr lang="en-US" dirty="0"/>
          </a:p>
          <a:p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901368" y="2078339"/>
            <a:ext cx="3703080" cy="2430781"/>
            <a:chOff x="4636654" y="2472707"/>
            <a:chExt cx="3703080" cy="2430781"/>
          </a:xfrm>
        </p:grpSpPr>
        <p:grpSp>
          <p:nvGrpSpPr>
            <p:cNvPr id="17" name="Group 16"/>
            <p:cNvGrpSpPr/>
            <p:nvPr/>
          </p:nvGrpSpPr>
          <p:grpSpPr>
            <a:xfrm>
              <a:off x="5455160" y="2472707"/>
              <a:ext cx="2693022" cy="1790123"/>
              <a:chOff x="3827206" y="2583962"/>
              <a:chExt cx="3571991" cy="2374390"/>
            </a:xfrm>
          </p:grpSpPr>
          <p:sp>
            <p:nvSpPr>
              <p:cNvPr id="26" name="Freeform 25"/>
              <p:cNvSpPr/>
              <p:nvPr/>
            </p:nvSpPr>
            <p:spPr>
              <a:xfrm>
                <a:off x="3827206" y="3148288"/>
                <a:ext cx="3571991" cy="1472502"/>
              </a:xfrm>
              <a:custGeom>
                <a:avLst/>
                <a:gdLst>
                  <a:gd name="connsiteX0" fmla="*/ 0 w 3561736"/>
                  <a:gd name="connsiteY0" fmla="*/ 864425 h 1690335"/>
                  <a:gd name="connsiteX1" fmla="*/ 2168013 w 3561736"/>
                  <a:gd name="connsiteY1" fmla="*/ 38516 h 1690335"/>
                  <a:gd name="connsiteX2" fmla="*/ 3252020 w 3561736"/>
                  <a:gd name="connsiteY2" fmla="*/ 296612 h 1690335"/>
                  <a:gd name="connsiteX3" fmla="*/ 3561736 w 3561736"/>
                  <a:gd name="connsiteY3" fmla="*/ 1690335 h 1690335"/>
                  <a:gd name="connsiteX0" fmla="*/ 0 w 3561736"/>
                  <a:gd name="connsiteY0" fmla="*/ 914073 h 1739983"/>
                  <a:gd name="connsiteX1" fmla="*/ 2168012 w 3561736"/>
                  <a:gd name="connsiteY1" fmla="*/ 30014 h 1739983"/>
                  <a:gd name="connsiteX2" fmla="*/ 3252020 w 3561736"/>
                  <a:gd name="connsiteY2" fmla="*/ 346260 h 1739983"/>
                  <a:gd name="connsiteX3" fmla="*/ 3561736 w 3561736"/>
                  <a:gd name="connsiteY3" fmla="*/ 1739983 h 1739983"/>
                  <a:gd name="connsiteX0" fmla="*/ 0 w 3561736"/>
                  <a:gd name="connsiteY0" fmla="*/ 914073 h 1739983"/>
                  <a:gd name="connsiteX1" fmla="*/ 2168012 w 3561736"/>
                  <a:gd name="connsiteY1" fmla="*/ 30014 h 1739983"/>
                  <a:gd name="connsiteX2" fmla="*/ 3310171 w 3561736"/>
                  <a:gd name="connsiteY2" fmla="*/ 346260 h 1739983"/>
                  <a:gd name="connsiteX3" fmla="*/ 3561736 w 3561736"/>
                  <a:gd name="connsiteY3" fmla="*/ 1739983 h 1739983"/>
                  <a:gd name="connsiteX0" fmla="*/ 0 w 3561736"/>
                  <a:gd name="connsiteY0" fmla="*/ 914073 h 1739983"/>
                  <a:gd name="connsiteX1" fmla="*/ 2168012 w 3561736"/>
                  <a:gd name="connsiteY1" fmla="*/ 30014 h 1739983"/>
                  <a:gd name="connsiteX2" fmla="*/ 3310171 w 3561736"/>
                  <a:gd name="connsiteY2" fmla="*/ 346260 h 1739983"/>
                  <a:gd name="connsiteX3" fmla="*/ 3561736 w 3561736"/>
                  <a:gd name="connsiteY3" fmla="*/ 1739983 h 1739983"/>
                  <a:gd name="connsiteX0" fmla="*/ 0 w 3561736"/>
                  <a:gd name="connsiteY0" fmla="*/ 914073 h 1739983"/>
                  <a:gd name="connsiteX1" fmla="*/ 2168012 w 3561736"/>
                  <a:gd name="connsiteY1" fmla="*/ 30014 h 1739983"/>
                  <a:gd name="connsiteX2" fmla="*/ 3310171 w 3561736"/>
                  <a:gd name="connsiteY2" fmla="*/ 346260 h 1739983"/>
                  <a:gd name="connsiteX3" fmla="*/ 3561736 w 3561736"/>
                  <a:gd name="connsiteY3" fmla="*/ 1739983 h 1739983"/>
                  <a:gd name="connsiteX0" fmla="*/ 0 w 3561736"/>
                  <a:gd name="connsiteY0" fmla="*/ 936279 h 1762189"/>
                  <a:gd name="connsiteX1" fmla="*/ 2143091 w 3561736"/>
                  <a:gd name="connsiteY1" fmla="*/ 27298 h 1762189"/>
                  <a:gd name="connsiteX2" fmla="*/ 3310171 w 3561736"/>
                  <a:gd name="connsiteY2" fmla="*/ 368466 h 1762189"/>
                  <a:gd name="connsiteX3" fmla="*/ 3561736 w 3561736"/>
                  <a:gd name="connsiteY3" fmla="*/ 1762189 h 1762189"/>
                  <a:gd name="connsiteX0" fmla="*/ 0 w 3561736"/>
                  <a:gd name="connsiteY0" fmla="*/ 936279 h 1762189"/>
                  <a:gd name="connsiteX1" fmla="*/ 2143091 w 3561736"/>
                  <a:gd name="connsiteY1" fmla="*/ 27298 h 1762189"/>
                  <a:gd name="connsiteX2" fmla="*/ 3310171 w 3561736"/>
                  <a:gd name="connsiteY2" fmla="*/ 368466 h 1762189"/>
                  <a:gd name="connsiteX3" fmla="*/ 3561736 w 3561736"/>
                  <a:gd name="connsiteY3" fmla="*/ 1762189 h 1762189"/>
                  <a:gd name="connsiteX0" fmla="*/ 0 w 3561736"/>
                  <a:gd name="connsiteY0" fmla="*/ 930064 h 1755974"/>
                  <a:gd name="connsiteX1" fmla="*/ 2143091 w 3561736"/>
                  <a:gd name="connsiteY1" fmla="*/ 21083 h 1755974"/>
                  <a:gd name="connsiteX2" fmla="*/ 3310171 w 3561736"/>
                  <a:gd name="connsiteY2" fmla="*/ 362251 h 1755974"/>
                  <a:gd name="connsiteX3" fmla="*/ 3561736 w 3561736"/>
                  <a:gd name="connsiteY3" fmla="*/ 1755974 h 1755974"/>
                  <a:gd name="connsiteX0" fmla="*/ 0 w 3561736"/>
                  <a:gd name="connsiteY0" fmla="*/ 930063 h 1755973"/>
                  <a:gd name="connsiteX1" fmla="*/ 2143091 w 3561736"/>
                  <a:gd name="connsiteY1" fmla="*/ 21082 h 1755973"/>
                  <a:gd name="connsiteX2" fmla="*/ 3310171 w 3561736"/>
                  <a:gd name="connsiteY2" fmla="*/ 362250 h 1755973"/>
                  <a:gd name="connsiteX3" fmla="*/ 3561736 w 3561736"/>
                  <a:gd name="connsiteY3" fmla="*/ 1755973 h 1755973"/>
                  <a:gd name="connsiteX0" fmla="*/ 0 w 3561736"/>
                  <a:gd name="connsiteY0" fmla="*/ 930063 h 1755973"/>
                  <a:gd name="connsiteX1" fmla="*/ 2143091 w 3561736"/>
                  <a:gd name="connsiteY1" fmla="*/ 21082 h 1755973"/>
                  <a:gd name="connsiteX2" fmla="*/ 3310171 w 3561736"/>
                  <a:gd name="connsiteY2" fmla="*/ 362250 h 1755973"/>
                  <a:gd name="connsiteX3" fmla="*/ 3561736 w 3561736"/>
                  <a:gd name="connsiteY3" fmla="*/ 1755973 h 1755973"/>
                  <a:gd name="connsiteX0" fmla="*/ 0 w 3561736"/>
                  <a:gd name="connsiteY0" fmla="*/ 930063 h 1755973"/>
                  <a:gd name="connsiteX1" fmla="*/ 2143091 w 3561736"/>
                  <a:gd name="connsiteY1" fmla="*/ 21082 h 1755973"/>
                  <a:gd name="connsiteX2" fmla="*/ 3310171 w 3561736"/>
                  <a:gd name="connsiteY2" fmla="*/ 362250 h 1755973"/>
                  <a:gd name="connsiteX3" fmla="*/ 3561736 w 3561736"/>
                  <a:gd name="connsiteY3" fmla="*/ 1755973 h 1755973"/>
                  <a:gd name="connsiteX0" fmla="*/ 0 w 3561736"/>
                  <a:gd name="connsiteY0" fmla="*/ 930063 h 1755973"/>
                  <a:gd name="connsiteX1" fmla="*/ 2143091 w 3561736"/>
                  <a:gd name="connsiteY1" fmla="*/ 21082 h 1755973"/>
                  <a:gd name="connsiteX2" fmla="*/ 3310171 w 3561736"/>
                  <a:gd name="connsiteY2" fmla="*/ 362250 h 1755973"/>
                  <a:gd name="connsiteX3" fmla="*/ 3561736 w 3561736"/>
                  <a:gd name="connsiteY3" fmla="*/ 1755973 h 1755973"/>
                  <a:gd name="connsiteX0" fmla="*/ 0 w 3564884"/>
                  <a:gd name="connsiteY0" fmla="*/ 930063 h 1755973"/>
                  <a:gd name="connsiteX1" fmla="*/ 2143091 w 3564884"/>
                  <a:gd name="connsiteY1" fmla="*/ 21082 h 1755973"/>
                  <a:gd name="connsiteX2" fmla="*/ 3310171 w 3564884"/>
                  <a:gd name="connsiteY2" fmla="*/ 362250 h 1755973"/>
                  <a:gd name="connsiteX3" fmla="*/ 3561736 w 3564884"/>
                  <a:gd name="connsiteY3" fmla="*/ 1755973 h 1755973"/>
                  <a:gd name="connsiteX0" fmla="*/ 0 w 3562077"/>
                  <a:gd name="connsiteY0" fmla="*/ 930063 h 1755973"/>
                  <a:gd name="connsiteX1" fmla="*/ 2143091 w 3562077"/>
                  <a:gd name="connsiteY1" fmla="*/ 21082 h 1755973"/>
                  <a:gd name="connsiteX2" fmla="*/ 3310171 w 3562077"/>
                  <a:gd name="connsiteY2" fmla="*/ 362250 h 1755973"/>
                  <a:gd name="connsiteX3" fmla="*/ 3561736 w 3562077"/>
                  <a:gd name="connsiteY3" fmla="*/ 1755973 h 1755973"/>
                  <a:gd name="connsiteX0" fmla="*/ 0 w 3562077"/>
                  <a:gd name="connsiteY0" fmla="*/ 931652 h 1757562"/>
                  <a:gd name="connsiteX1" fmla="*/ 2143091 w 3562077"/>
                  <a:gd name="connsiteY1" fmla="*/ 22671 h 1757562"/>
                  <a:gd name="connsiteX2" fmla="*/ 3310171 w 3562077"/>
                  <a:gd name="connsiteY2" fmla="*/ 363839 h 1757562"/>
                  <a:gd name="connsiteX3" fmla="*/ 3561736 w 3562077"/>
                  <a:gd name="connsiteY3" fmla="*/ 1757562 h 1757562"/>
                  <a:gd name="connsiteX0" fmla="*/ 0 w 3563070"/>
                  <a:gd name="connsiteY0" fmla="*/ 936278 h 1762188"/>
                  <a:gd name="connsiteX1" fmla="*/ 2143091 w 3563070"/>
                  <a:gd name="connsiteY1" fmla="*/ 27297 h 1762188"/>
                  <a:gd name="connsiteX2" fmla="*/ 3310171 w 3563070"/>
                  <a:gd name="connsiteY2" fmla="*/ 368465 h 1762188"/>
                  <a:gd name="connsiteX3" fmla="*/ 3561736 w 3563070"/>
                  <a:gd name="connsiteY3" fmla="*/ 1762188 h 1762188"/>
                  <a:gd name="connsiteX0" fmla="*/ 0 w 3561736"/>
                  <a:gd name="connsiteY0" fmla="*/ 937202 h 1738191"/>
                  <a:gd name="connsiteX1" fmla="*/ 2143091 w 3561736"/>
                  <a:gd name="connsiteY1" fmla="*/ 28221 h 1738191"/>
                  <a:gd name="connsiteX2" fmla="*/ 3310171 w 3561736"/>
                  <a:gd name="connsiteY2" fmla="*/ 369389 h 1738191"/>
                  <a:gd name="connsiteX3" fmla="*/ 3561736 w 3561736"/>
                  <a:gd name="connsiteY3" fmla="*/ 1738191 h 1738191"/>
                  <a:gd name="connsiteX0" fmla="*/ 0 w 3583601"/>
                  <a:gd name="connsiteY0" fmla="*/ 937202 h 1841779"/>
                  <a:gd name="connsiteX1" fmla="*/ 2143091 w 3583601"/>
                  <a:gd name="connsiteY1" fmla="*/ 28221 h 1841779"/>
                  <a:gd name="connsiteX2" fmla="*/ 3310171 w 3583601"/>
                  <a:gd name="connsiteY2" fmla="*/ 369389 h 1841779"/>
                  <a:gd name="connsiteX3" fmla="*/ 3561736 w 3583601"/>
                  <a:gd name="connsiteY3" fmla="*/ 1738191 h 1841779"/>
                  <a:gd name="connsiteX4" fmla="*/ 3571988 w 3583601"/>
                  <a:gd name="connsiteY4" fmla="*/ 1745750 h 1841779"/>
                  <a:gd name="connsiteX0" fmla="*/ 0 w 3583602"/>
                  <a:gd name="connsiteY0" fmla="*/ 937202 h 2269102"/>
                  <a:gd name="connsiteX1" fmla="*/ 2143091 w 3583602"/>
                  <a:gd name="connsiteY1" fmla="*/ 28221 h 2269102"/>
                  <a:gd name="connsiteX2" fmla="*/ 3310171 w 3583602"/>
                  <a:gd name="connsiteY2" fmla="*/ 369389 h 2269102"/>
                  <a:gd name="connsiteX3" fmla="*/ 3561736 w 3583602"/>
                  <a:gd name="connsiteY3" fmla="*/ 1738191 h 2269102"/>
                  <a:gd name="connsiteX4" fmla="*/ 3571988 w 3583602"/>
                  <a:gd name="connsiteY4" fmla="*/ 2269102 h 2269102"/>
                  <a:gd name="connsiteX0" fmla="*/ 0 w 3576268"/>
                  <a:gd name="connsiteY0" fmla="*/ 937202 h 2269102"/>
                  <a:gd name="connsiteX1" fmla="*/ 2143091 w 3576268"/>
                  <a:gd name="connsiteY1" fmla="*/ 28221 h 2269102"/>
                  <a:gd name="connsiteX2" fmla="*/ 3310171 w 3576268"/>
                  <a:gd name="connsiteY2" fmla="*/ 369389 h 2269102"/>
                  <a:gd name="connsiteX3" fmla="*/ 3561736 w 3576268"/>
                  <a:gd name="connsiteY3" fmla="*/ 1738191 h 2269102"/>
                  <a:gd name="connsiteX4" fmla="*/ 3538760 w 3576268"/>
                  <a:gd name="connsiteY4" fmla="*/ 2269102 h 2269102"/>
                  <a:gd name="connsiteX0" fmla="*/ 0 w 3596911"/>
                  <a:gd name="connsiteY0" fmla="*/ 937202 h 2269102"/>
                  <a:gd name="connsiteX1" fmla="*/ 2143091 w 3596911"/>
                  <a:gd name="connsiteY1" fmla="*/ 28221 h 2269102"/>
                  <a:gd name="connsiteX2" fmla="*/ 3310171 w 3596911"/>
                  <a:gd name="connsiteY2" fmla="*/ 369389 h 2269102"/>
                  <a:gd name="connsiteX3" fmla="*/ 3561736 w 3596911"/>
                  <a:gd name="connsiteY3" fmla="*/ 1738191 h 2269102"/>
                  <a:gd name="connsiteX4" fmla="*/ 3596911 w 3596911"/>
                  <a:gd name="connsiteY4" fmla="*/ 2269102 h 2269102"/>
                  <a:gd name="connsiteX0" fmla="*/ 0 w 3596911"/>
                  <a:gd name="connsiteY0" fmla="*/ 937202 h 2269102"/>
                  <a:gd name="connsiteX1" fmla="*/ 2143091 w 3596911"/>
                  <a:gd name="connsiteY1" fmla="*/ 28221 h 2269102"/>
                  <a:gd name="connsiteX2" fmla="*/ 3310171 w 3596911"/>
                  <a:gd name="connsiteY2" fmla="*/ 369389 h 2269102"/>
                  <a:gd name="connsiteX3" fmla="*/ 3561736 w 3596911"/>
                  <a:gd name="connsiteY3" fmla="*/ 1738191 h 2269102"/>
                  <a:gd name="connsiteX4" fmla="*/ 3596911 w 3596911"/>
                  <a:gd name="connsiteY4" fmla="*/ 2269102 h 2269102"/>
                  <a:gd name="connsiteX0" fmla="*/ 0 w 3583603"/>
                  <a:gd name="connsiteY0" fmla="*/ 937202 h 2269102"/>
                  <a:gd name="connsiteX1" fmla="*/ 2143091 w 3583603"/>
                  <a:gd name="connsiteY1" fmla="*/ 28221 h 2269102"/>
                  <a:gd name="connsiteX2" fmla="*/ 3310171 w 3583603"/>
                  <a:gd name="connsiteY2" fmla="*/ 369389 h 2269102"/>
                  <a:gd name="connsiteX3" fmla="*/ 3561736 w 3583603"/>
                  <a:gd name="connsiteY3" fmla="*/ 1738191 h 2269102"/>
                  <a:gd name="connsiteX4" fmla="*/ 3571990 w 3583603"/>
                  <a:gd name="connsiteY4" fmla="*/ 2269102 h 2269102"/>
                  <a:gd name="connsiteX0" fmla="*/ 0 w 3571990"/>
                  <a:gd name="connsiteY0" fmla="*/ 937202 h 2269102"/>
                  <a:gd name="connsiteX1" fmla="*/ 2143091 w 3571990"/>
                  <a:gd name="connsiteY1" fmla="*/ 28221 h 2269102"/>
                  <a:gd name="connsiteX2" fmla="*/ 3310171 w 3571990"/>
                  <a:gd name="connsiteY2" fmla="*/ 369389 h 2269102"/>
                  <a:gd name="connsiteX3" fmla="*/ 3561736 w 3571990"/>
                  <a:gd name="connsiteY3" fmla="*/ 1738191 h 2269102"/>
                  <a:gd name="connsiteX4" fmla="*/ 3571990 w 3571990"/>
                  <a:gd name="connsiteY4" fmla="*/ 2269102 h 2269102"/>
                  <a:gd name="connsiteX0" fmla="*/ 0 w 3622169"/>
                  <a:gd name="connsiteY0" fmla="*/ 909202 h 2241102"/>
                  <a:gd name="connsiteX1" fmla="*/ 2143091 w 3622169"/>
                  <a:gd name="connsiteY1" fmla="*/ 221 h 2241102"/>
                  <a:gd name="connsiteX2" fmla="*/ 2786818 w 3622169"/>
                  <a:gd name="connsiteY2" fmla="*/ 831511 h 2241102"/>
                  <a:gd name="connsiteX3" fmla="*/ 3561736 w 3622169"/>
                  <a:gd name="connsiteY3" fmla="*/ 1710191 h 2241102"/>
                  <a:gd name="connsiteX4" fmla="*/ 3571990 w 3622169"/>
                  <a:gd name="connsiteY4" fmla="*/ 2241102 h 2241102"/>
                  <a:gd name="connsiteX0" fmla="*/ 0 w 3622169"/>
                  <a:gd name="connsiteY0" fmla="*/ 225398 h 1557298"/>
                  <a:gd name="connsiteX1" fmla="*/ 921937 w 3622169"/>
                  <a:gd name="connsiteY1" fmla="*/ 39140 h 1557298"/>
                  <a:gd name="connsiteX2" fmla="*/ 2786818 w 3622169"/>
                  <a:gd name="connsiteY2" fmla="*/ 147707 h 1557298"/>
                  <a:gd name="connsiteX3" fmla="*/ 3561736 w 3622169"/>
                  <a:gd name="connsiteY3" fmla="*/ 1026387 h 1557298"/>
                  <a:gd name="connsiteX4" fmla="*/ 3571990 w 3622169"/>
                  <a:gd name="connsiteY4" fmla="*/ 1557298 h 1557298"/>
                  <a:gd name="connsiteX0" fmla="*/ 0 w 3622169"/>
                  <a:gd name="connsiteY0" fmla="*/ 243034 h 1574934"/>
                  <a:gd name="connsiteX1" fmla="*/ 888708 w 3622169"/>
                  <a:gd name="connsiteY1" fmla="*/ 23548 h 1574934"/>
                  <a:gd name="connsiteX2" fmla="*/ 2786818 w 3622169"/>
                  <a:gd name="connsiteY2" fmla="*/ 165343 h 1574934"/>
                  <a:gd name="connsiteX3" fmla="*/ 3561736 w 3622169"/>
                  <a:gd name="connsiteY3" fmla="*/ 1044023 h 1574934"/>
                  <a:gd name="connsiteX4" fmla="*/ 3571990 w 3622169"/>
                  <a:gd name="connsiteY4" fmla="*/ 1574934 h 1574934"/>
                  <a:gd name="connsiteX0" fmla="*/ 0 w 3622169"/>
                  <a:gd name="connsiteY0" fmla="*/ 190554 h 1522454"/>
                  <a:gd name="connsiteX1" fmla="*/ 830558 w 3622169"/>
                  <a:gd name="connsiteY1" fmla="*/ 87369 h 1522454"/>
                  <a:gd name="connsiteX2" fmla="*/ 2786818 w 3622169"/>
                  <a:gd name="connsiteY2" fmla="*/ 112863 h 1522454"/>
                  <a:gd name="connsiteX3" fmla="*/ 3561736 w 3622169"/>
                  <a:gd name="connsiteY3" fmla="*/ 991543 h 1522454"/>
                  <a:gd name="connsiteX4" fmla="*/ 3571990 w 3622169"/>
                  <a:gd name="connsiteY4" fmla="*/ 1522454 h 1522454"/>
                  <a:gd name="connsiteX0" fmla="*/ 0 w 3622169"/>
                  <a:gd name="connsiteY0" fmla="*/ 155514 h 1487414"/>
                  <a:gd name="connsiteX1" fmla="*/ 830558 w 3622169"/>
                  <a:gd name="connsiteY1" fmla="*/ 52329 h 1487414"/>
                  <a:gd name="connsiteX2" fmla="*/ 2786818 w 3622169"/>
                  <a:gd name="connsiteY2" fmla="*/ 77823 h 1487414"/>
                  <a:gd name="connsiteX3" fmla="*/ 3561736 w 3622169"/>
                  <a:gd name="connsiteY3" fmla="*/ 956503 h 1487414"/>
                  <a:gd name="connsiteX4" fmla="*/ 3571990 w 3622169"/>
                  <a:gd name="connsiteY4" fmla="*/ 1487414 h 1487414"/>
                  <a:gd name="connsiteX0" fmla="*/ 0 w 3622169"/>
                  <a:gd name="connsiteY0" fmla="*/ 155513 h 1487413"/>
                  <a:gd name="connsiteX1" fmla="*/ 830558 w 3622169"/>
                  <a:gd name="connsiteY1" fmla="*/ 52328 h 1487413"/>
                  <a:gd name="connsiteX2" fmla="*/ 2786818 w 3622169"/>
                  <a:gd name="connsiteY2" fmla="*/ 77822 h 1487413"/>
                  <a:gd name="connsiteX3" fmla="*/ 3561736 w 3622169"/>
                  <a:gd name="connsiteY3" fmla="*/ 956502 h 1487413"/>
                  <a:gd name="connsiteX4" fmla="*/ 3571990 w 3622169"/>
                  <a:gd name="connsiteY4" fmla="*/ 1487413 h 1487413"/>
                  <a:gd name="connsiteX0" fmla="*/ 0 w 3622169"/>
                  <a:gd name="connsiteY0" fmla="*/ 155513 h 1487413"/>
                  <a:gd name="connsiteX1" fmla="*/ 631185 w 3622169"/>
                  <a:gd name="connsiteY1" fmla="*/ 52329 h 1487413"/>
                  <a:gd name="connsiteX2" fmla="*/ 2786818 w 3622169"/>
                  <a:gd name="connsiteY2" fmla="*/ 77822 h 1487413"/>
                  <a:gd name="connsiteX3" fmla="*/ 3561736 w 3622169"/>
                  <a:gd name="connsiteY3" fmla="*/ 956502 h 1487413"/>
                  <a:gd name="connsiteX4" fmla="*/ 3571990 w 3622169"/>
                  <a:gd name="connsiteY4" fmla="*/ 1487413 h 1487413"/>
                  <a:gd name="connsiteX0" fmla="*/ 0 w 3622169"/>
                  <a:gd name="connsiteY0" fmla="*/ 148908 h 1480808"/>
                  <a:gd name="connsiteX1" fmla="*/ 631185 w 3622169"/>
                  <a:gd name="connsiteY1" fmla="*/ 45724 h 1480808"/>
                  <a:gd name="connsiteX2" fmla="*/ 2786818 w 3622169"/>
                  <a:gd name="connsiteY2" fmla="*/ 71217 h 1480808"/>
                  <a:gd name="connsiteX3" fmla="*/ 3561736 w 3622169"/>
                  <a:gd name="connsiteY3" fmla="*/ 949897 h 1480808"/>
                  <a:gd name="connsiteX4" fmla="*/ 3571990 w 3622169"/>
                  <a:gd name="connsiteY4" fmla="*/ 1480808 h 1480808"/>
                  <a:gd name="connsiteX0" fmla="*/ 0 w 3594566"/>
                  <a:gd name="connsiteY0" fmla="*/ 114915 h 1446815"/>
                  <a:gd name="connsiteX1" fmla="*/ 631185 w 3594566"/>
                  <a:gd name="connsiteY1" fmla="*/ 11731 h 1446815"/>
                  <a:gd name="connsiteX2" fmla="*/ 3160641 w 3594566"/>
                  <a:gd name="connsiteY2" fmla="*/ 294748 h 1446815"/>
                  <a:gd name="connsiteX3" fmla="*/ 3561736 w 3594566"/>
                  <a:gd name="connsiteY3" fmla="*/ 915904 h 1446815"/>
                  <a:gd name="connsiteX4" fmla="*/ 3571990 w 3594566"/>
                  <a:gd name="connsiteY4" fmla="*/ 1446815 h 1446815"/>
                  <a:gd name="connsiteX0" fmla="*/ 0 w 3600687"/>
                  <a:gd name="connsiteY0" fmla="*/ 129885 h 1461785"/>
                  <a:gd name="connsiteX1" fmla="*/ 631185 w 3600687"/>
                  <a:gd name="connsiteY1" fmla="*/ 26701 h 1461785"/>
                  <a:gd name="connsiteX2" fmla="*/ 3077570 w 3600687"/>
                  <a:gd name="connsiteY2" fmla="*/ 517397 h 1461785"/>
                  <a:gd name="connsiteX3" fmla="*/ 3561736 w 3600687"/>
                  <a:gd name="connsiteY3" fmla="*/ 930874 h 1461785"/>
                  <a:gd name="connsiteX4" fmla="*/ 3571990 w 3600687"/>
                  <a:gd name="connsiteY4" fmla="*/ 1461785 h 1461785"/>
                  <a:gd name="connsiteX0" fmla="*/ 0 w 3571995"/>
                  <a:gd name="connsiteY0" fmla="*/ 129885 h 1461785"/>
                  <a:gd name="connsiteX1" fmla="*/ 631185 w 3571995"/>
                  <a:gd name="connsiteY1" fmla="*/ 26701 h 1461785"/>
                  <a:gd name="connsiteX2" fmla="*/ 3077570 w 3571995"/>
                  <a:gd name="connsiteY2" fmla="*/ 517397 h 1461785"/>
                  <a:gd name="connsiteX3" fmla="*/ 3503586 w 3571995"/>
                  <a:gd name="connsiteY3" fmla="*/ 930874 h 1461785"/>
                  <a:gd name="connsiteX4" fmla="*/ 3571990 w 3571995"/>
                  <a:gd name="connsiteY4" fmla="*/ 1461785 h 1461785"/>
                  <a:gd name="connsiteX0" fmla="*/ 0 w 3571995"/>
                  <a:gd name="connsiteY0" fmla="*/ 136636 h 1468536"/>
                  <a:gd name="connsiteX1" fmla="*/ 805637 w 3571995"/>
                  <a:gd name="connsiteY1" fmla="*/ 25145 h 1468536"/>
                  <a:gd name="connsiteX2" fmla="*/ 3077570 w 3571995"/>
                  <a:gd name="connsiteY2" fmla="*/ 524148 h 1468536"/>
                  <a:gd name="connsiteX3" fmla="*/ 3503586 w 3571995"/>
                  <a:gd name="connsiteY3" fmla="*/ 937625 h 1468536"/>
                  <a:gd name="connsiteX4" fmla="*/ 3571990 w 3571995"/>
                  <a:gd name="connsiteY4" fmla="*/ 1468536 h 1468536"/>
                  <a:gd name="connsiteX0" fmla="*/ 0 w 3571990"/>
                  <a:gd name="connsiteY0" fmla="*/ 136636 h 1468536"/>
                  <a:gd name="connsiteX1" fmla="*/ 805637 w 3571990"/>
                  <a:gd name="connsiteY1" fmla="*/ 25145 h 1468536"/>
                  <a:gd name="connsiteX2" fmla="*/ 3077570 w 3571990"/>
                  <a:gd name="connsiteY2" fmla="*/ 524148 h 1468536"/>
                  <a:gd name="connsiteX3" fmla="*/ 3478665 w 3571990"/>
                  <a:gd name="connsiteY3" fmla="*/ 995775 h 1468536"/>
                  <a:gd name="connsiteX4" fmla="*/ 3571990 w 3571990"/>
                  <a:gd name="connsiteY4" fmla="*/ 1468536 h 1468536"/>
                  <a:gd name="connsiteX0" fmla="*/ 0 w 3578699"/>
                  <a:gd name="connsiteY0" fmla="*/ 146845 h 1478745"/>
                  <a:gd name="connsiteX1" fmla="*/ 805637 w 3578699"/>
                  <a:gd name="connsiteY1" fmla="*/ 35354 h 1478745"/>
                  <a:gd name="connsiteX2" fmla="*/ 2728669 w 3578699"/>
                  <a:gd name="connsiteY2" fmla="*/ 675578 h 1478745"/>
                  <a:gd name="connsiteX3" fmla="*/ 3478665 w 3578699"/>
                  <a:gd name="connsiteY3" fmla="*/ 1005984 h 1478745"/>
                  <a:gd name="connsiteX4" fmla="*/ 3571990 w 3578699"/>
                  <a:gd name="connsiteY4" fmla="*/ 1478745 h 1478745"/>
                  <a:gd name="connsiteX0" fmla="*/ 0 w 3576036"/>
                  <a:gd name="connsiteY0" fmla="*/ 145037 h 1476937"/>
                  <a:gd name="connsiteX1" fmla="*/ 805637 w 3576036"/>
                  <a:gd name="connsiteY1" fmla="*/ 33546 h 1476937"/>
                  <a:gd name="connsiteX2" fmla="*/ 2786820 w 3576036"/>
                  <a:gd name="connsiteY2" fmla="*/ 648849 h 1476937"/>
                  <a:gd name="connsiteX3" fmla="*/ 3478665 w 3576036"/>
                  <a:gd name="connsiteY3" fmla="*/ 1004176 h 1476937"/>
                  <a:gd name="connsiteX4" fmla="*/ 3571990 w 3576036"/>
                  <a:gd name="connsiteY4" fmla="*/ 1476937 h 1476937"/>
                  <a:gd name="connsiteX0" fmla="*/ 0 w 3578699"/>
                  <a:gd name="connsiteY0" fmla="*/ 142630 h 1474530"/>
                  <a:gd name="connsiteX1" fmla="*/ 805637 w 3578699"/>
                  <a:gd name="connsiteY1" fmla="*/ 31139 h 1474530"/>
                  <a:gd name="connsiteX2" fmla="*/ 2728670 w 3578699"/>
                  <a:gd name="connsiteY2" fmla="*/ 613213 h 1474530"/>
                  <a:gd name="connsiteX3" fmla="*/ 3478665 w 3578699"/>
                  <a:gd name="connsiteY3" fmla="*/ 1001769 h 1474530"/>
                  <a:gd name="connsiteX4" fmla="*/ 3571990 w 3578699"/>
                  <a:gd name="connsiteY4" fmla="*/ 1474530 h 1474530"/>
                  <a:gd name="connsiteX0" fmla="*/ 0 w 3578699"/>
                  <a:gd name="connsiteY0" fmla="*/ 123051 h 1454951"/>
                  <a:gd name="connsiteX1" fmla="*/ 897015 w 3578699"/>
                  <a:gd name="connsiteY1" fmla="*/ 36482 h 1454951"/>
                  <a:gd name="connsiteX2" fmla="*/ 2728670 w 3578699"/>
                  <a:gd name="connsiteY2" fmla="*/ 593634 h 1454951"/>
                  <a:gd name="connsiteX3" fmla="*/ 3478665 w 3578699"/>
                  <a:gd name="connsiteY3" fmla="*/ 982190 h 1454951"/>
                  <a:gd name="connsiteX4" fmla="*/ 3571990 w 3578699"/>
                  <a:gd name="connsiteY4" fmla="*/ 1454951 h 1454951"/>
                  <a:gd name="connsiteX0" fmla="*/ 0 w 3578699"/>
                  <a:gd name="connsiteY0" fmla="*/ 134118 h 1466018"/>
                  <a:gd name="connsiteX1" fmla="*/ 897015 w 3578699"/>
                  <a:gd name="connsiteY1" fmla="*/ 47549 h 1466018"/>
                  <a:gd name="connsiteX2" fmla="*/ 2728670 w 3578699"/>
                  <a:gd name="connsiteY2" fmla="*/ 604701 h 1466018"/>
                  <a:gd name="connsiteX3" fmla="*/ 3478665 w 3578699"/>
                  <a:gd name="connsiteY3" fmla="*/ 993257 h 1466018"/>
                  <a:gd name="connsiteX4" fmla="*/ 3571990 w 3578699"/>
                  <a:gd name="connsiteY4" fmla="*/ 1466018 h 1466018"/>
                  <a:gd name="connsiteX0" fmla="*/ 0 w 3578699"/>
                  <a:gd name="connsiteY0" fmla="*/ 106942 h 1463763"/>
                  <a:gd name="connsiteX1" fmla="*/ 897015 w 3578699"/>
                  <a:gd name="connsiteY1" fmla="*/ 45294 h 1463763"/>
                  <a:gd name="connsiteX2" fmla="*/ 2728670 w 3578699"/>
                  <a:gd name="connsiteY2" fmla="*/ 602446 h 1463763"/>
                  <a:gd name="connsiteX3" fmla="*/ 3478665 w 3578699"/>
                  <a:gd name="connsiteY3" fmla="*/ 991002 h 1463763"/>
                  <a:gd name="connsiteX4" fmla="*/ 3571990 w 3578699"/>
                  <a:gd name="connsiteY4" fmla="*/ 1463763 h 1463763"/>
                  <a:gd name="connsiteX0" fmla="*/ 0 w 3578699"/>
                  <a:gd name="connsiteY0" fmla="*/ 124742 h 1481563"/>
                  <a:gd name="connsiteX1" fmla="*/ 897015 w 3578699"/>
                  <a:gd name="connsiteY1" fmla="*/ 63094 h 1481563"/>
                  <a:gd name="connsiteX2" fmla="*/ 2728670 w 3578699"/>
                  <a:gd name="connsiteY2" fmla="*/ 620246 h 1481563"/>
                  <a:gd name="connsiteX3" fmla="*/ 3478665 w 3578699"/>
                  <a:gd name="connsiteY3" fmla="*/ 1008802 h 1481563"/>
                  <a:gd name="connsiteX4" fmla="*/ 3571990 w 3578699"/>
                  <a:gd name="connsiteY4" fmla="*/ 1481563 h 1481563"/>
                  <a:gd name="connsiteX0" fmla="*/ 0 w 3578699"/>
                  <a:gd name="connsiteY0" fmla="*/ 109191 h 1466012"/>
                  <a:gd name="connsiteX1" fmla="*/ 897015 w 3578699"/>
                  <a:gd name="connsiteY1" fmla="*/ 47543 h 1466012"/>
                  <a:gd name="connsiteX2" fmla="*/ 2728670 w 3578699"/>
                  <a:gd name="connsiteY2" fmla="*/ 604695 h 1466012"/>
                  <a:gd name="connsiteX3" fmla="*/ 3478665 w 3578699"/>
                  <a:gd name="connsiteY3" fmla="*/ 993251 h 1466012"/>
                  <a:gd name="connsiteX4" fmla="*/ 3571990 w 3578699"/>
                  <a:gd name="connsiteY4" fmla="*/ 1466012 h 1466012"/>
                  <a:gd name="connsiteX0" fmla="*/ 0 w 3578699"/>
                  <a:gd name="connsiteY0" fmla="*/ 109191 h 1466012"/>
                  <a:gd name="connsiteX1" fmla="*/ 897015 w 3578699"/>
                  <a:gd name="connsiteY1" fmla="*/ 47543 h 1466012"/>
                  <a:gd name="connsiteX2" fmla="*/ 2728670 w 3578699"/>
                  <a:gd name="connsiteY2" fmla="*/ 604695 h 1466012"/>
                  <a:gd name="connsiteX3" fmla="*/ 3478665 w 3578699"/>
                  <a:gd name="connsiteY3" fmla="*/ 993251 h 1466012"/>
                  <a:gd name="connsiteX4" fmla="*/ 3571990 w 3578699"/>
                  <a:gd name="connsiteY4" fmla="*/ 1466012 h 1466012"/>
                  <a:gd name="connsiteX0" fmla="*/ 0 w 3578699"/>
                  <a:gd name="connsiteY0" fmla="*/ 120089 h 1476910"/>
                  <a:gd name="connsiteX1" fmla="*/ 897015 w 3578699"/>
                  <a:gd name="connsiteY1" fmla="*/ 58441 h 1476910"/>
                  <a:gd name="connsiteX2" fmla="*/ 2728670 w 3578699"/>
                  <a:gd name="connsiteY2" fmla="*/ 615593 h 1476910"/>
                  <a:gd name="connsiteX3" fmla="*/ 3478665 w 3578699"/>
                  <a:gd name="connsiteY3" fmla="*/ 1004149 h 1476910"/>
                  <a:gd name="connsiteX4" fmla="*/ 3571990 w 3578699"/>
                  <a:gd name="connsiteY4" fmla="*/ 1476910 h 1476910"/>
                  <a:gd name="connsiteX0" fmla="*/ 0 w 3578699"/>
                  <a:gd name="connsiteY0" fmla="*/ 108398 h 1465219"/>
                  <a:gd name="connsiteX1" fmla="*/ 897015 w 3578699"/>
                  <a:gd name="connsiteY1" fmla="*/ 46750 h 1465219"/>
                  <a:gd name="connsiteX2" fmla="*/ 2728670 w 3578699"/>
                  <a:gd name="connsiteY2" fmla="*/ 603902 h 1465219"/>
                  <a:gd name="connsiteX3" fmla="*/ 3478665 w 3578699"/>
                  <a:gd name="connsiteY3" fmla="*/ 992458 h 1465219"/>
                  <a:gd name="connsiteX4" fmla="*/ 3571990 w 3578699"/>
                  <a:gd name="connsiteY4" fmla="*/ 1465219 h 1465219"/>
                  <a:gd name="connsiteX0" fmla="*/ 0 w 3578699"/>
                  <a:gd name="connsiteY0" fmla="*/ 82683 h 1439504"/>
                  <a:gd name="connsiteX1" fmla="*/ 897015 w 3578699"/>
                  <a:gd name="connsiteY1" fmla="*/ 21035 h 1439504"/>
                  <a:gd name="connsiteX2" fmla="*/ 2728670 w 3578699"/>
                  <a:gd name="connsiteY2" fmla="*/ 578187 h 1439504"/>
                  <a:gd name="connsiteX3" fmla="*/ 3478665 w 3578699"/>
                  <a:gd name="connsiteY3" fmla="*/ 966743 h 1439504"/>
                  <a:gd name="connsiteX4" fmla="*/ 3571990 w 3578699"/>
                  <a:gd name="connsiteY4" fmla="*/ 1439504 h 1439504"/>
                  <a:gd name="connsiteX0" fmla="*/ 0 w 3578699"/>
                  <a:gd name="connsiteY0" fmla="*/ 97358 h 1454179"/>
                  <a:gd name="connsiteX1" fmla="*/ 897015 w 3578699"/>
                  <a:gd name="connsiteY1" fmla="*/ 35710 h 1454179"/>
                  <a:gd name="connsiteX2" fmla="*/ 2728670 w 3578699"/>
                  <a:gd name="connsiteY2" fmla="*/ 592862 h 1454179"/>
                  <a:gd name="connsiteX3" fmla="*/ 3478665 w 3578699"/>
                  <a:gd name="connsiteY3" fmla="*/ 981418 h 1454179"/>
                  <a:gd name="connsiteX4" fmla="*/ 3571990 w 3578699"/>
                  <a:gd name="connsiteY4" fmla="*/ 1454179 h 1454179"/>
                  <a:gd name="connsiteX0" fmla="*/ 0 w 3578699"/>
                  <a:gd name="connsiteY0" fmla="*/ 102772 h 1459593"/>
                  <a:gd name="connsiteX1" fmla="*/ 897015 w 3578699"/>
                  <a:gd name="connsiteY1" fmla="*/ 41124 h 1459593"/>
                  <a:gd name="connsiteX2" fmla="*/ 2728670 w 3578699"/>
                  <a:gd name="connsiteY2" fmla="*/ 598276 h 1459593"/>
                  <a:gd name="connsiteX3" fmla="*/ 3478665 w 3578699"/>
                  <a:gd name="connsiteY3" fmla="*/ 986832 h 1459593"/>
                  <a:gd name="connsiteX4" fmla="*/ 3571990 w 3578699"/>
                  <a:gd name="connsiteY4" fmla="*/ 1459593 h 1459593"/>
                  <a:gd name="connsiteX0" fmla="*/ 0 w 3571990"/>
                  <a:gd name="connsiteY0" fmla="*/ 111376 h 1468197"/>
                  <a:gd name="connsiteX1" fmla="*/ 897015 w 3571990"/>
                  <a:gd name="connsiteY1" fmla="*/ 49728 h 1468197"/>
                  <a:gd name="connsiteX2" fmla="*/ 3077570 w 3571990"/>
                  <a:gd name="connsiteY2" fmla="*/ 723180 h 1468197"/>
                  <a:gd name="connsiteX3" fmla="*/ 3478665 w 3571990"/>
                  <a:gd name="connsiteY3" fmla="*/ 995436 h 1468197"/>
                  <a:gd name="connsiteX4" fmla="*/ 3571990 w 3571990"/>
                  <a:gd name="connsiteY4" fmla="*/ 1468197 h 1468197"/>
                  <a:gd name="connsiteX0" fmla="*/ 0 w 3571990"/>
                  <a:gd name="connsiteY0" fmla="*/ 115680 h 1472501"/>
                  <a:gd name="connsiteX1" fmla="*/ 897015 w 3571990"/>
                  <a:gd name="connsiteY1" fmla="*/ 54032 h 1472501"/>
                  <a:gd name="connsiteX2" fmla="*/ 3044341 w 3571990"/>
                  <a:gd name="connsiteY2" fmla="*/ 785634 h 1472501"/>
                  <a:gd name="connsiteX3" fmla="*/ 3478665 w 3571990"/>
                  <a:gd name="connsiteY3" fmla="*/ 999740 h 1472501"/>
                  <a:gd name="connsiteX4" fmla="*/ 3571990 w 3571990"/>
                  <a:gd name="connsiteY4" fmla="*/ 1472501 h 1472501"/>
                  <a:gd name="connsiteX0" fmla="*/ 0 w 3571990"/>
                  <a:gd name="connsiteY0" fmla="*/ 115680 h 1472501"/>
                  <a:gd name="connsiteX1" fmla="*/ 897015 w 3571990"/>
                  <a:gd name="connsiteY1" fmla="*/ 54032 h 1472501"/>
                  <a:gd name="connsiteX2" fmla="*/ 3044341 w 3571990"/>
                  <a:gd name="connsiteY2" fmla="*/ 785634 h 1472501"/>
                  <a:gd name="connsiteX3" fmla="*/ 3571990 w 3571990"/>
                  <a:gd name="connsiteY3" fmla="*/ 1472501 h 1472501"/>
                  <a:gd name="connsiteX0" fmla="*/ 0 w 3572302"/>
                  <a:gd name="connsiteY0" fmla="*/ 115680 h 1472501"/>
                  <a:gd name="connsiteX1" fmla="*/ 897015 w 3572302"/>
                  <a:gd name="connsiteY1" fmla="*/ 54032 h 1472501"/>
                  <a:gd name="connsiteX2" fmla="*/ 3044341 w 3572302"/>
                  <a:gd name="connsiteY2" fmla="*/ 785634 h 1472501"/>
                  <a:gd name="connsiteX3" fmla="*/ 3571990 w 3572302"/>
                  <a:gd name="connsiteY3" fmla="*/ 1472501 h 1472501"/>
                  <a:gd name="connsiteX0" fmla="*/ 0 w 3571990"/>
                  <a:gd name="connsiteY0" fmla="*/ 115680 h 1472501"/>
                  <a:gd name="connsiteX1" fmla="*/ 897015 w 3571990"/>
                  <a:gd name="connsiteY1" fmla="*/ 54032 h 1472501"/>
                  <a:gd name="connsiteX2" fmla="*/ 3044341 w 3571990"/>
                  <a:gd name="connsiteY2" fmla="*/ 785634 h 1472501"/>
                  <a:gd name="connsiteX3" fmla="*/ 3571990 w 3571990"/>
                  <a:gd name="connsiteY3" fmla="*/ 1472501 h 1472501"/>
                  <a:gd name="connsiteX0" fmla="*/ 0 w 3579016"/>
                  <a:gd name="connsiteY0" fmla="*/ 115680 h 1472501"/>
                  <a:gd name="connsiteX1" fmla="*/ 897015 w 3579016"/>
                  <a:gd name="connsiteY1" fmla="*/ 54032 h 1472501"/>
                  <a:gd name="connsiteX2" fmla="*/ 3044341 w 3579016"/>
                  <a:gd name="connsiteY2" fmla="*/ 785634 h 1472501"/>
                  <a:gd name="connsiteX3" fmla="*/ 3571990 w 3579016"/>
                  <a:gd name="connsiteY3" fmla="*/ 1472501 h 1472501"/>
                  <a:gd name="connsiteX0" fmla="*/ 0 w 3573382"/>
                  <a:gd name="connsiteY0" fmla="*/ 115680 h 1472501"/>
                  <a:gd name="connsiteX1" fmla="*/ 897015 w 3573382"/>
                  <a:gd name="connsiteY1" fmla="*/ 54032 h 1472501"/>
                  <a:gd name="connsiteX2" fmla="*/ 3044341 w 3573382"/>
                  <a:gd name="connsiteY2" fmla="*/ 785634 h 1472501"/>
                  <a:gd name="connsiteX3" fmla="*/ 3571990 w 3573382"/>
                  <a:gd name="connsiteY3" fmla="*/ 1472501 h 1472501"/>
                  <a:gd name="connsiteX0" fmla="*/ 0 w 3571991"/>
                  <a:gd name="connsiteY0" fmla="*/ 115680 h 1472501"/>
                  <a:gd name="connsiteX1" fmla="*/ 897015 w 3571991"/>
                  <a:gd name="connsiteY1" fmla="*/ 54032 h 1472501"/>
                  <a:gd name="connsiteX2" fmla="*/ 3044341 w 3571991"/>
                  <a:gd name="connsiteY2" fmla="*/ 785634 h 1472501"/>
                  <a:gd name="connsiteX3" fmla="*/ 3571990 w 3571991"/>
                  <a:gd name="connsiteY3" fmla="*/ 1472501 h 1472501"/>
                  <a:gd name="connsiteX0" fmla="*/ 0 w 3571990"/>
                  <a:gd name="connsiteY0" fmla="*/ 115680 h 1472501"/>
                  <a:gd name="connsiteX1" fmla="*/ 897015 w 3571990"/>
                  <a:gd name="connsiteY1" fmla="*/ 54032 h 1472501"/>
                  <a:gd name="connsiteX2" fmla="*/ 3044341 w 3571990"/>
                  <a:gd name="connsiteY2" fmla="*/ 785634 h 1472501"/>
                  <a:gd name="connsiteX3" fmla="*/ 3571990 w 3571990"/>
                  <a:gd name="connsiteY3" fmla="*/ 1472501 h 1472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1990" h="1472501">
                    <a:moveTo>
                      <a:pt x="0" y="115680"/>
                    </a:moveTo>
                    <a:cubicBezTo>
                      <a:pt x="223194" y="24178"/>
                      <a:pt x="389625" y="-57627"/>
                      <a:pt x="897015" y="54032"/>
                    </a:cubicBezTo>
                    <a:cubicBezTo>
                      <a:pt x="1404405" y="165691"/>
                      <a:pt x="2582887" y="581395"/>
                      <a:pt x="3044341" y="785634"/>
                    </a:cubicBezTo>
                    <a:cubicBezTo>
                      <a:pt x="3315720" y="905746"/>
                      <a:pt x="3561750" y="1213104"/>
                      <a:pt x="3571990" y="1472501"/>
                    </a:cubicBezTo>
                  </a:path>
                </a:pathLst>
              </a:cu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4771584" y="2583962"/>
                <a:ext cx="2115483" cy="2374390"/>
              </a:xfrm>
              <a:custGeom>
                <a:avLst/>
                <a:gdLst>
                  <a:gd name="connsiteX0" fmla="*/ 190796 w 2171049"/>
                  <a:gd name="connsiteY0" fmla="*/ 1218714 h 2815638"/>
                  <a:gd name="connsiteX1" fmla="*/ 1164190 w 2171049"/>
                  <a:gd name="connsiteY1" fmla="*/ 83089 h 2815638"/>
                  <a:gd name="connsiteX2" fmla="*/ 2100712 w 2171049"/>
                  <a:gd name="connsiteY2" fmla="*/ 186327 h 2815638"/>
                  <a:gd name="connsiteX3" fmla="*/ 2019596 w 2171049"/>
                  <a:gd name="connsiteY3" fmla="*/ 982740 h 2815638"/>
                  <a:gd name="connsiteX4" fmla="*/ 1348544 w 2171049"/>
                  <a:gd name="connsiteY4" fmla="*/ 1373572 h 2815638"/>
                  <a:gd name="connsiteX5" fmla="*/ 1090448 w 2171049"/>
                  <a:gd name="connsiteY5" fmla="*/ 1808650 h 2815638"/>
                  <a:gd name="connsiteX6" fmla="*/ 1296925 w 2171049"/>
                  <a:gd name="connsiteY6" fmla="*/ 2398585 h 2815638"/>
                  <a:gd name="connsiteX7" fmla="*/ 677493 w 2171049"/>
                  <a:gd name="connsiteY7" fmla="*/ 2811540 h 2815638"/>
                  <a:gd name="connsiteX8" fmla="*/ 294035 w 2171049"/>
                  <a:gd name="connsiteY8" fmla="*/ 2147863 h 2815638"/>
                  <a:gd name="connsiteX9" fmla="*/ 6441 w 2171049"/>
                  <a:gd name="connsiteY9" fmla="*/ 1528430 h 2815638"/>
                  <a:gd name="connsiteX10" fmla="*/ 190796 w 2171049"/>
                  <a:gd name="connsiteY10" fmla="*/ 1218714 h 2815638"/>
                  <a:gd name="connsiteX0" fmla="*/ 148903 w 2129156"/>
                  <a:gd name="connsiteY0" fmla="*/ 1218714 h 2815638"/>
                  <a:gd name="connsiteX1" fmla="*/ 1122297 w 2129156"/>
                  <a:gd name="connsiteY1" fmla="*/ 83089 h 2815638"/>
                  <a:gd name="connsiteX2" fmla="*/ 2058819 w 2129156"/>
                  <a:gd name="connsiteY2" fmla="*/ 186327 h 2815638"/>
                  <a:gd name="connsiteX3" fmla="*/ 1977703 w 2129156"/>
                  <a:gd name="connsiteY3" fmla="*/ 982740 h 2815638"/>
                  <a:gd name="connsiteX4" fmla="*/ 1306651 w 2129156"/>
                  <a:gd name="connsiteY4" fmla="*/ 1373572 h 2815638"/>
                  <a:gd name="connsiteX5" fmla="*/ 1048555 w 2129156"/>
                  <a:gd name="connsiteY5" fmla="*/ 1808650 h 2815638"/>
                  <a:gd name="connsiteX6" fmla="*/ 1255032 w 2129156"/>
                  <a:gd name="connsiteY6" fmla="*/ 2398585 h 2815638"/>
                  <a:gd name="connsiteX7" fmla="*/ 635600 w 2129156"/>
                  <a:gd name="connsiteY7" fmla="*/ 2811540 h 2815638"/>
                  <a:gd name="connsiteX8" fmla="*/ 252142 w 2129156"/>
                  <a:gd name="connsiteY8" fmla="*/ 2147863 h 2815638"/>
                  <a:gd name="connsiteX9" fmla="*/ 14391 w 2129156"/>
                  <a:gd name="connsiteY9" fmla="*/ 1528430 h 2815638"/>
                  <a:gd name="connsiteX10" fmla="*/ 148903 w 2129156"/>
                  <a:gd name="connsiteY10" fmla="*/ 1218714 h 2815638"/>
                  <a:gd name="connsiteX0" fmla="*/ 309681 w 2115484"/>
                  <a:gd name="connsiteY0" fmla="*/ 942134 h 2796579"/>
                  <a:gd name="connsiteX1" fmla="*/ 1108625 w 2115484"/>
                  <a:gd name="connsiteY1" fmla="*/ 64030 h 2796579"/>
                  <a:gd name="connsiteX2" fmla="*/ 2045147 w 2115484"/>
                  <a:gd name="connsiteY2" fmla="*/ 167268 h 2796579"/>
                  <a:gd name="connsiteX3" fmla="*/ 1964031 w 2115484"/>
                  <a:gd name="connsiteY3" fmla="*/ 963681 h 2796579"/>
                  <a:gd name="connsiteX4" fmla="*/ 1292979 w 2115484"/>
                  <a:gd name="connsiteY4" fmla="*/ 1354513 h 2796579"/>
                  <a:gd name="connsiteX5" fmla="*/ 1034883 w 2115484"/>
                  <a:gd name="connsiteY5" fmla="*/ 1789591 h 2796579"/>
                  <a:gd name="connsiteX6" fmla="*/ 1241360 w 2115484"/>
                  <a:gd name="connsiteY6" fmla="*/ 2379526 h 2796579"/>
                  <a:gd name="connsiteX7" fmla="*/ 621928 w 2115484"/>
                  <a:gd name="connsiteY7" fmla="*/ 2792481 h 2796579"/>
                  <a:gd name="connsiteX8" fmla="*/ 238470 w 2115484"/>
                  <a:gd name="connsiteY8" fmla="*/ 2128804 h 2796579"/>
                  <a:gd name="connsiteX9" fmla="*/ 719 w 2115484"/>
                  <a:gd name="connsiteY9" fmla="*/ 1509371 h 2796579"/>
                  <a:gd name="connsiteX10" fmla="*/ 309681 w 2115484"/>
                  <a:gd name="connsiteY10" fmla="*/ 942134 h 2796579"/>
                  <a:gd name="connsiteX0" fmla="*/ 309680 w 2115483"/>
                  <a:gd name="connsiteY0" fmla="*/ 942134 h 2436700"/>
                  <a:gd name="connsiteX1" fmla="*/ 1108624 w 2115483"/>
                  <a:gd name="connsiteY1" fmla="*/ 64030 h 2436700"/>
                  <a:gd name="connsiteX2" fmla="*/ 2045146 w 2115483"/>
                  <a:gd name="connsiteY2" fmla="*/ 167268 h 2436700"/>
                  <a:gd name="connsiteX3" fmla="*/ 1964030 w 2115483"/>
                  <a:gd name="connsiteY3" fmla="*/ 963681 h 2436700"/>
                  <a:gd name="connsiteX4" fmla="*/ 1292978 w 2115483"/>
                  <a:gd name="connsiteY4" fmla="*/ 1354513 h 2436700"/>
                  <a:gd name="connsiteX5" fmla="*/ 1034882 w 2115483"/>
                  <a:gd name="connsiteY5" fmla="*/ 1789591 h 2436700"/>
                  <a:gd name="connsiteX6" fmla="*/ 1241359 w 2115483"/>
                  <a:gd name="connsiteY6" fmla="*/ 2379526 h 2436700"/>
                  <a:gd name="connsiteX7" fmla="*/ 704999 w 2115483"/>
                  <a:gd name="connsiteY7" fmla="*/ 2385430 h 2436700"/>
                  <a:gd name="connsiteX8" fmla="*/ 238469 w 2115483"/>
                  <a:gd name="connsiteY8" fmla="*/ 2128804 h 2436700"/>
                  <a:gd name="connsiteX9" fmla="*/ 718 w 2115483"/>
                  <a:gd name="connsiteY9" fmla="*/ 1509371 h 2436700"/>
                  <a:gd name="connsiteX10" fmla="*/ 309680 w 2115483"/>
                  <a:gd name="connsiteY10" fmla="*/ 942134 h 2436700"/>
                  <a:gd name="connsiteX0" fmla="*/ 309680 w 2115483"/>
                  <a:gd name="connsiteY0" fmla="*/ 942134 h 2386591"/>
                  <a:gd name="connsiteX1" fmla="*/ 1108624 w 2115483"/>
                  <a:gd name="connsiteY1" fmla="*/ 64030 h 2386591"/>
                  <a:gd name="connsiteX2" fmla="*/ 2045146 w 2115483"/>
                  <a:gd name="connsiteY2" fmla="*/ 167268 h 2386591"/>
                  <a:gd name="connsiteX3" fmla="*/ 1964030 w 2115483"/>
                  <a:gd name="connsiteY3" fmla="*/ 963681 h 2386591"/>
                  <a:gd name="connsiteX4" fmla="*/ 1292978 w 2115483"/>
                  <a:gd name="connsiteY4" fmla="*/ 1354513 h 2386591"/>
                  <a:gd name="connsiteX5" fmla="*/ 1034882 w 2115483"/>
                  <a:gd name="connsiteY5" fmla="*/ 1789591 h 2386591"/>
                  <a:gd name="connsiteX6" fmla="*/ 925685 w 2115483"/>
                  <a:gd name="connsiteY6" fmla="*/ 2205076 h 2386591"/>
                  <a:gd name="connsiteX7" fmla="*/ 704999 w 2115483"/>
                  <a:gd name="connsiteY7" fmla="*/ 2385430 h 2386591"/>
                  <a:gd name="connsiteX8" fmla="*/ 238469 w 2115483"/>
                  <a:gd name="connsiteY8" fmla="*/ 2128804 h 2386591"/>
                  <a:gd name="connsiteX9" fmla="*/ 718 w 2115483"/>
                  <a:gd name="connsiteY9" fmla="*/ 1509371 h 2386591"/>
                  <a:gd name="connsiteX10" fmla="*/ 309680 w 2115483"/>
                  <a:gd name="connsiteY10" fmla="*/ 942134 h 2386591"/>
                  <a:gd name="connsiteX0" fmla="*/ 309680 w 2115483"/>
                  <a:gd name="connsiteY0" fmla="*/ 942134 h 2361949"/>
                  <a:gd name="connsiteX1" fmla="*/ 1108624 w 2115483"/>
                  <a:gd name="connsiteY1" fmla="*/ 64030 h 2361949"/>
                  <a:gd name="connsiteX2" fmla="*/ 2045146 w 2115483"/>
                  <a:gd name="connsiteY2" fmla="*/ 167268 h 2361949"/>
                  <a:gd name="connsiteX3" fmla="*/ 1964030 w 2115483"/>
                  <a:gd name="connsiteY3" fmla="*/ 963681 h 2361949"/>
                  <a:gd name="connsiteX4" fmla="*/ 1292978 w 2115483"/>
                  <a:gd name="connsiteY4" fmla="*/ 1354513 h 2361949"/>
                  <a:gd name="connsiteX5" fmla="*/ 1034882 w 2115483"/>
                  <a:gd name="connsiteY5" fmla="*/ 1789591 h 2361949"/>
                  <a:gd name="connsiteX6" fmla="*/ 925685 w 2115483"/>
                  <a:gd name="connsiteY6" fmla="*/ 2205076 h 2361949"/>
                  <a:gd name="connsiteX7" fmla="*/ 729921 w 2115483"/>
                  <a:gd name="connsiteY7" fmla="*/ 2360509 h 2361949"/>
                  <a:gd name="connsiteX8" fmla="*/ 238469 w 2115483"/>
                  <a:gd name="connsiteY8" fmla="*/ 2128804 h 2361949"/>
                  <a:gd name="connsiteX9" fmla="*/ 718 w 2115483"/>
                  <a:gd name="connsiteY9" fmla="*/ 1509371 h 2361949"/>
                  <a:gd name="connsiteX10" fmla="*/ 309680 w 2115483"/>
                  <a:gd name="connsiteY10" fmla="*/ 942134 h 2361949"/>
                  <a:gd name="connsiteX0" fmla="*/ 309680 w 2115483"/>
                  <a:gd name="connsiteY0" fmla="*/ 942134 h 2374390"/>
                  <a:gd name="connsiteX1" fmla="*/ 1108624 w 2115483"/>
                  <a:gd name="connsiteY1" fmla="*/ 64030 h 2374390"/>
                  <a:gd name="connsiteX2" fmla="*/ 2045146 w 2115483"/>
                  <a:gd name="connsiteY2" fmla="*/ 167268 h 2374390"/>
                  <a:gd name="connsiteX3" fmla="*/ 1964030 w 2115483"/>
                  <a:gd name="connsiteY3" fmla="*/ 963681 h 2374390"/>
                  <a:gd name="connsiteX4" fmla="*/ 1292978 w 2115483"/>
                  <a:gd name="connsiteY4" fmla="*/ 1354513 h 2374390"/>
                  <a:gd name="connsiteX5" fmla="*/ 1034882 w 2115483"/>
                  <a:gd name="connsiteY5" fmla="*/ 1789591 h 2374390"/>
                  <a:gd name="connsiteX6" fmla="*/ 925685 w 2115483"/>
                  <a:gd name="connsiteY6" fmla="*/ 2205076 h 2374390"/>
                  <a:gd name="connsiteX7" fmla="*/ 729921 w 2115483"/>
                  <a:gd name="connsiteY7" fmla="*/ 2360509 h 2374390"/>
                  <a:gd name="connsiteX8" fmla="*/ 238469 w 2115483"/>
                  <a:gd name="connsiteY8" fmla="*/ 2128804 h 2374390"/>
                  <a:gd name="connsiteX9" fmla="*/ 718 w 2115483"/>
                  <a:gd name="connsiteY9" fmla="*/ 1509371 h 2374390"/>
                  <a:gd name="connsiteX10" fmla="*/ 309680 w 2115483"/>
                  <a:gd name="connsiteY10" fmla="*/ 942134 h 2374390"/>
                  <a:gd name="connsiteX0" fmla="*/ 309680 w 2115483"/>
                  <a:gd name="connsiteY0" fmla="*/ 942134 h 2374389"/>
                  <a:gd name="connsiteX1" fmla="*/ 1108624 w 2115483"/>
                  <a:gd name="connsiteY1" fmla="*/ 64030 h 2374389"/>
                  <a:gd name="connsiteX2" fmla="*/ 2045146 w 2115483"/>
                  <a:gd name="connsiteY2" fmla="*/ 167268 h 2374389"/>
                  <a:gd name="connsiteX3" fmla="*/ 1964030 w 2115483"/>
                  <a:gd name="connsiteY3" fmla="*/ 963681 h 2374389"/>
                  <a:gd name="connsiteX4" fmla="*/ 1292978 w 2115483"/>
                  <a:gd name="connsiteY4" fmla="*/ 1354513 h 2374389"/>
                  <a:gd name="connsiteX5" fmla="*/ 1034882 w 2115483"/>
                  <a:gd name="connsiteY5" fmla="*/ 1789591 h 2374389"/>
                  <a:gd name="connsiteX6" fmla="*/ 925685 w 2115483"/>
                  <a:gd name="connsiteY6" fmla="*/ 2205076 h 2374389"/>
                  <a:gd name="connsiteX7" fmla="*/ 729921 w 2115483"/>
                  <a:gd name="connsiteY7" fmla="*/ 2360509 h 2374389"/>
                  <a:gd name="connsiteX8" fmla="*/ 238469 w 2115483"/>
                  <a:gd name="connsiteY8" fmla="*/ 2128804 h 2374389"/>
                  <a:gd name="connsiteX9" fmla="*/ 718 w 2115483"/>
                  <a:gd name="connsiteY9" fmla="*/ 1509371 h 2374389"/>
                  <a:gd name="connsiteX10" fmla="*/ 309680 w 2115483"/>
                  <a:gd name="connsiteY10" fmla="*/ 942134 h 2374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15483" h="2374389">
                    <a:moveTo>
                      <a:pt x="309680" y="942134"/>
                    </a:moveTo>
                    <a:cubicBezTo>
                      <a:pt x="494331" y="701244"/>
                      <a:pt x="819380" y="193174"/>
                      <a:pt x="1108624" y="64030"/>
                    </a:cubicBezTo>
                    <a:cubicBezTo>
                      <a:pt x="1397868" y="-65114"/>
                      <a:pt x="1902578" y="17326"/>
                      <a:pt x="2045146" y="167268"/>
                    </a:cubicBezTo>
                    <a:cubicBezTo>
                      <a:pt x="2187714" y="317210"/>
                      <a:pt x="2089391" y="765807"/>
                      <a:pt x="1964030" y="963681"/>
                    </a:cubicBezTo>
                    <a:cubicBezTo>
                      <a:pt x="1838669" y="1161555"/>
                      <a:pt x="1447836" y="1216861"/>
                      <a:pt x="1292978" y="1354513"/>
                    </a:cubicBezTo>
                    <a:cubicBezTo>
                      <a:pt x="1138120" y="1492165"/>
                      <a:pt x="1096097" y="1647831"/>
                      <a:pt x="1034882" y="1789591"/>
                    </a:cubicBezTo>
                    <a:cubicBezTo>
                      <a:pt x="973667" y="1931351"/>
                      <a:pt x="976512" y="2109923"/>
                      <a:pt x="925685" y="2205076"/>
                    </a:cubicBezTo>
                    <a:cubicBezTo>
                      <a:pt x="874858" y="2300229"/>
                      <a:pt x="927529" y="2315072"/>
                      <a:pt x="729921" y="2360509"/>
                    </a:cubicBezTo>
                    <a:cubicBezTo>
                      <a:pt x="532313" y="2405946"/>
                      <a:pt x="350311" y="2342656"/>
                      <a:pt x="238469" y="2128804"/>
                    </a:cubicBezTo>
                    <a:cubicBezTo>
                      <a:pt x="126627" y="1914952"/>
                      <a:pt x="-11151" y="1707149"/>
                      <a:pt x="718" y="1509371"/>
                    </a:cubicBezTo>
                    <a:cubicBezTo>
                      <a:pt x="12587" y="1311593"/>
                      <a:pt x="125029" y="1183024"/>
                      <a:pt x="309680" y="942134"/>
                    </a:cubicBez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>
                <a:solidFill>
                  <a:schemeClr val="accent1">
                    <a:shade val="50000"/>
                    <a:alpha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Straight Arrow Connector 26"/>
              <p:cNvCxnSpPr/>
              <p:nvPr/>
            </p:nvCxnSpPr>
            <p:spPr>
              <a:xfrm rot="2640000" flipV="1">
                <a:off x="4209432" y="3127778"/>
                <a:ext cx="32607" cy="47280"/>
              </a:xfrm>
              <a:prstGeom prst="straightConnector1">
                <a:avLst/>
              </a:prstGeom>
              <a:ln w="12700"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05735">
              <a:off x="4636654" y="3029053"/>
              <a:ext cx="801365" cy="39833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739884" y="4303639"/>
              <a:ext cx="801365" cy="398334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/>
            <p:nvPr/>
          </p:nvCxnSpPr>
          <p:spPr>
            <a:xfrm rot="20040000" flipH="1">
              <a:off x="8096666" y="3800287"/>
              <a:ext cx="1412" cy="68493"/>
            </a:xfrm>
            <a:prstGeom prst="straightConnector1">
              <a:avLst/>
            </a:prstGeom>
            <a:ln w="1270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655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RRTs </a:t>
            </a:r>
            <a:r>
              <a:rPr lang="en-US" dirty="0" smtClean="0"/>
              <a:t>with Steering Methods</a:t>
            </a:r>
            <a:br>
              <a:rPr lang="en-US" dirty="0" smtClean="0"/>
            </a:br>
            <a:r>
              <a:rPr lang="en-US" sz="2000" i="1" dirty="0" smtClean="0">
                <a:solidFill>
                  <a:schemeClr val="tx1"/>
                </a:solidFill>
              </a:rPr>
              <a:t>[IROS 2014]</a:t>
            </a:r>
            <a:endParaRPr lang="en-US" sz="2000" i="1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2430749"/>
              </p:ext>
            </p:extLst>
          </p:nvPr>
        </p:nvGraphicFramePr>
        <p:xfrm>
          <a:off x="2041375" y="4941168"/>
          <a:ext cx="4978897" cy="1483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3145"/>
                <a:gridCol w="1897876"/>
                <a:gridCol w="189787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err="1" smtClean="0"/>
                        <a:t>Kinodynamic</a:t>
                      </a:r>
                      <a:r>
                        <a:rPr lang="en-US" dirty="0" smtClean="0"/>
                        <a:t> RRT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Steered RRT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nodes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&gt; 1,000,000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14.6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# samples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&gt;</a:t>
                      </a:r>
                      <a:r>
                        <a:rPr lang="en-US" baseline="0" dirty="0" smtClean="0"/>
                        <a:t> 900,000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434.1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&gt; 8 hours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37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27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62602"/>
          <a:stretch/>
        </p:blipFill>
        <p:spPr>
          <a:xfrm>
            <a:off x="1392992" y="2006608"/>
            <a:ext cx="992850" cy="5101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r="65806"/>
          <a:stretch/>
        </p:blipFill>
        <p:spPr>
          <a:xfrm>
            <a:off x="1411934" y="1628800"/>
            <a:ext cx="907789" cy="5101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t="25633" b="24917"/>
          <a:stretch/>
        </p:blipFill>
        <p:spPr>
          <a:xfrm>
            <a:off x="663063" y="3068960"/>
            <a:ext cx="2180745" cy="792088"/>
          </a:xfrm>
          <a:prstGeom prst="rect">
            <a:avLst/>
          </a:prstGeom>
        </p:spPr>
      </p:pic>
      <p:pic>
        <p:nvPicPr>
          <p:cNvPr id="9" name="DIMT-Shortene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79912" y="1789465"/>
            <a:ext cx="4834517" cy="27196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t="74851"/>
          <a:stretch/>
        </p:blipFill>
        <p:spPr>
          <a:xfrm>
            <a:off x="676194" y="2773554"/>
            <a:ext cx="2180745" cy="4028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48064" y="6448251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Averages over 100 runs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86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common </a:t>
            </a:r>
            <a:r>
              <a:rPr lang="en-US" dirty="0" err="1"/>
              <a:t>K</a:t>
            </a:r>
            <a:r>
              <a:rPr lang="en-US" dirty="0" err="1" smtClean="0"/>
              <a:t>inodynamic</a:t>
            </a:r>
            <a:r>
              <a:rPr lang="en-US" dirty="0" smtClean="0"/>
              <a:t> RRT variant not probabilistically complete in general</a:t>
            </a:r>
          </a:p>
          <a:p>
            <a:endParaRPr lang="en-US" dirty="0"/>
          </a:p>
          <a:p>
            <a:r>
              <a:rPr lang="en-US" dirty="0" smtClean="0"/>
              <a:t>More research necessary on conditions for probabilistic completeness</a:t>
            </a:r>
          </a:p>
          <a:p>
            <a:endParaRPr lang="en-US" dirty="0" smtClean="0"/>
          </a:p>
          <a:p>
            <a:r>
              <a:rPr lang="en-US" dirty="0" smtClean="0"/>
              <a:t>Alternatively: Use steering methods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126E-2C88-4965-BD1F-4F682D70E565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7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26258</TotalTime>
  <Words>514</Words>
  <Application>Microsoft Office PowerPoint</Application>
  <PresentationFormat>On-screen Show (4:3)</PresentationFormat>
  <Paragraphs>201</Paragraphs>
  <Slides>28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Calibri</vt:lpstr>
      <vt:lpstr>Wingdings</vt:lpstr>
      <vt:lpstr>Cambria Math</vt:lpstr>
      <vt:lpstr>Arial</vt:lpstr>
      <vt:lpstr>Office Theme</vt:lpstr>
      <vt:lpstr>Kinodynamic RRTs with Fixed Time Step and Best-Input Extension Are Not Probabilistically Complete</vt:lpstr>
      <vt:lpstr>PowerPoint Presentation</vt:lpstr>
      <vt:lpstr>PowerPoint Presentation</vt:lpstr>
      <vt:lpstr>Probabilistic Completeness</vt:lpstr>
      <vt:lpstr>Problem Definition</vt:lpstr>
      <vt:lpstr>Kinodynamic RRT Algorithm [LaValle &amp; Kuffner]</vt:lpstr>
      <vt:lpstr>Kinodynamic RRT Algorithm [LaValle &amp; Kuffner]</vt:lpstr>
      <vt:lpstr>Kinodynamic RRT Algorithm [LaValle &amp; Kuffner]</vt:lpstr>
      <vt:lpstr>Kinodynamic RRT Algorithm [LaValle &amp; Kuffner]</vt:lpstr>
      <vt:lpstr>Kinodynamic RRT Algorithm [LaValle &amp; Kuffner]</vt:lpstr>
      <vt:lpstr>Kinodynamic RRT Algorithm [LaValle &amp; Kuffner]</vt:lpstr>
      <vt:lpstr>Kinodynamic RRT Variants</vt:lpstr>
      <vt:lpstr>Probabilistic Completeness of Kinodynamic RRTs</vt:lpstr>
      <vt:lpstr>Probabilistic Completeness of Kinodynamic RRTs</vt:lpstr>
      <vt:lpstr>Proof</vt:lpstr>
      <vt:lpstr>Proof</vt:lpstr>
      <vt:lpstr>Proof</vt:lpstr>
      <vt:lpstr>Proof</vt:lpstr>
      <vt:lpstr>Proof</vt:lpstr>
      <vt:lpstr>Proof</vt:lpstr>
      <vt:lpstr>Proof</vt:lpstr>
      <vt:lpstr>Proof</vt:lpstr>
      <vt:lpstr>Proof</vt:lpstr>
      <vt:lpstr>Discrete Input</vt:lpstr>
      <vt:lpstr>Future Work</vt:lpstr>
      <vt:lpstr>RRTs with Steering Methods [IROS 2014]</vt:lpstr>
      <vt:lpstr>RRTs with Steering Methods [IROS 2014]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Tobias Kunz</dc:creator>
  <cp:lastModifiedBy>Tobias</cp:lastModifiedBy>
  <cp:revision>202</cp:revision>
  <dcterms:created xsi:type="dcterms:W3CDTF">2012-06-30T22:21:41Z</dcterms:created>
  <dcterms:modified xsi:type="dcterms:W3CDTF">2014-08-02T19:15:13Z</dcterms:modified>
</cp:coreProperties>
</file>